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  <p:sldMasterId id="2147483659" r:id="rId6"/>
    <p:sldMasterId id="2147483661" r:id="rId7"/>
  </p:sldMasterIdLst>
  <p:sldIdLst>
    <p:sldId id="256" r:id="rId8"/>
    <p:sldId id="260" r:id="rId9"/>
    <p:sldId id="263" r:id="rId10"/>
    <p:sldId id="266" r:id="rId11"/>
    <p:sldId id="269" r:id="rId12"/>
    <p:sldId id="272" r:id="rId13"/>
    <p:sldId id="275" r:id="rId14"/>
  </p:sldIdLst>
  <p:sldSz cx="7556500" cy="10680700"/>
  <p:notesSz cx="7556500" cy="10680700"/>
  <p:custDataLst>
    <p:tags r:id="rId15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3.xml" /><Relationship Id="rId11" Type="http://schemas.openxmlformats.org/officeDocument/2006/relationships/slide" Target="slides/slide4.xml" /><Relationship Id="rId12" Type="http://schemas.openxmlformats.org/officeDocument/2006/relationships/slide" Target="slides/slide5.xml" /><Relationship Id="rId13" Type="http://schemas.openxmlformats.org/officeDocument/2006/relationships/slide" Target="slides/slide6.xml" /><Relationship Id="rId14" Type="http://schemas.openxmlformats.org/officeDocument/2006/relationships/slide" Target="slides/slide7.xml" /><Relationship Id="rId15" Type="http://schemas.openxmlformats.org/officeDocument/2006/relationships/tags" Target="tags/tag1.xml" /><Relationship Id="rId16" Type="http://schemas.openxmlformats.org/officeDocument/2006/relationships/presProps" Target="presProps.xml" /><Relationship Id="rId17" Type="http://schemas.openxmlformats.org/officeDocument/2006/relationships/viewProps" Target="viewProps.xml" /><Relationship Id="rId18" Type="http://schemas.openxmlformats.org/officeDocument/2006/relationships/theme" Target="theme/theme1.xml" /><Relationship Id="rId19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slideMaster" Target="slideMasters/slideMaster6.xml" /><Relationship Id="rId7" Type="http://schemas.openxmlformats.org/officeDocument/2006/relationships/slideMaster" Target="slideMasters/slideMaster7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theme" Target="../theme/theme5.xml" /></Relationships>
</file>

<file path=ppt/slideMasters/_rels/slideMaster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theme" Target="../theme/theme6.xml" /></Relationships>
</file>

<file path=ppt/slideMasters/_rels/slideMaster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heme" Target="../theme/theme7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.jpeg" /><Relationship Id="rId3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eg" /><Relationship Id="rId3" Type="http://schemas.openxmlformats.org/officeDocument/2006/relationships/image" Target="../media/image5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.jpeg" /><Relationship Id="rId3" Type="http://schemas.openxmlformats.org/officeDocument/2006/relationships/image" Target="../media/image6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image" Target="../media/image1.jpeg" /><Relationship Id="rId3" Type="http://schemas.openxmlformats.org/officeDocument/2006/relationships/image" Target="../media/image7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.jpeg" /><Relationship Id="rId3" Type="http://schemas.openxmlformats.org/officeDocument/2006/relationships/image" Target="../media/image8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4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293116"/>
            <a:ext cx="6952233" cy="1008400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41019" y="527805"/>
            <a:ext cx="1354671" cy="567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University of</a:t>
            </a:r>
            <a:r>
              <a:rPr sz="1200" i="1" spc="10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Diyala</a:t>
            </a:r>
          </a:p>
          <a:p>
            <a:pPr marL="0" marR="0">
              <a:lnSpc>
                <a:spcPts val="1311"/>
              </a:lnSpc>
              <a:spcBef>
                <a:spcPts val="94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Engineering</a:t>
            </a:r>
            <a:r>
              <a:rPr sz="1200" i="1" spc="10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College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956936" y="527805"/>
            <a:ext cx="1199208" cy="395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Electrical Circuits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09600" y="1159205"/>
            <a:ext cx="3116074" cy="4615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25">
                <a:solidFill>
                  <a:srgbClr val="000000"/>
                </a:solidFill>
                <a:latin typeface="IJERWO+Cambria Math"/>
                <a:cs typeface="IJERWO+Cambria Math"/>
              </a:rPr>
              <a:t>푖(푡)</a:t>
            </a:r>
            <a:r>
              <a:rPr sz="1400" spc="58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퐼</a:t>
            </a:r>
            <a:r>
              <a:rPr sz="1400" spc="492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+ 퐴</a:t>
            </a:r>
            <a:r>
              <a:rPr sz="1400" spc="293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 spc="85">
                <a:solidFill>
                  <a:srgbClr val="000000"/>
                </a:solidFill>
                <a:latin typeface="IJERWO+Cambria Math"/>
                <a:cs typeface="IJERWO+Cambria Math"/>
              </a:rPr>
              <a:t>푒</a:t>
            </a:r>
            <a:r>
              <a:rPr sz="1500" baseline="36857">
                <a:solidFill>
                  <a:srgbClr val="000000"/>
                </a:solidFill>
                <a:latin typeface="IJERWO+Cambria Math"/>
                <a:cs typeface="IJERWO+Cambria Math"/>
              </a:rPr>
              <a:t>−11978ꢀ</a:t>
            </a:r>
            <a:r>
              <a:rPr sz="1500" spc="71" baseline="36857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+ 퐴</a:t>
            </a:r>
            <a:r>
              <a:rPr sz="1400" spc="331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 spc="85">
                <a:solidFill>
                  <a:srgbClr val="000000"/>
                </a:solidFill>
                <a:latin typeface="IJERWO+Cambria Math"/>
                <a:cs typeface="IJERWO+Cambria Math"/>
              </a:rPr>
              <a:t>푒</a:t>
            </a: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−0.5218ꢀ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746493" y="1178417"/>
            <a:ext cx="47532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81404" y="1261314"/>
            <a:ext cx="251707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푠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574546" y="1261314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1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600579" y="1261314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2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41019" y="1381242"/>
            <a:ext cx="7367806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where</a:t>
            </a:r>
            <a:r>
              <a:rPr sz="14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퐼</a:t>
            </a:r>
            <a:r>
              <a:rPr sz="1400" spc="565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73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4</a:t>
            </a:r>
            <a:r>
              <a:rPr sz="1400" spc="93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final</a:t>
            </a:r>
            <a:r>
              <a:rPr sz="14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value</a:t>
            </a:r>
            <a:r>
              <a:rPr sz="140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25">
                <a:solidFill>
                  <a:srgbClr val="000000"/>
                </a:solidFill>
                <a:latin typeface="IJERWO+Cambria Math"/>
                <a:cs typeface="IJERWO+Cambria Math"/>
              </a:rPr>
              <a:t>푖(푡)</a:t>
            </a:r>
            <a:r>
              <a:rPr sz="1400" spc="56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400" spc="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now</a:t>
            </a:r>
            <a:r>
              <a:rPr sz="14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use</a:t>
            </a:r>
            <a:r>
              <a:rPr sz="14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initial</a:t>
            </a:r>
            <a:r>
              <a:rPr sz="14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conditions</a:t>
            </a:r>
            <a:r>
              <a:rPr sz="14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determine</a:t>
            </a:r>
            <a:r>
              <a:rPr sz="14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퐴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082344" y="1467053"/>
            <a:ext cx="251707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푠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943090" y="1467053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1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41019" y="1620510"/>
            <a:ext cx="1515101" cy="5008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퐴</a:t>
            </a:r>
            <a:r>
              <a:rPr sz="1500" spc="56" baseline="-20571">
                <a:solidFill>
                  <a:srgbClr val="000000"/>
                </a:solidFill>
                <a:latin typeface="IJERWO+Cambria Math"/>
                <a:cs typeface="IJERWO+Cambria Math"/>
              </a:rPr>
              <a:t>2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 At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푡</a:t>
            </a:r>
            <a:r>
              <a:rPr sz="1400" spc="111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ꢁ,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09600" y="1992366"/>
            <a:ext cx="3302672" cy="4627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28">
                <a:solidFill>
                  <a:srgbClr val="000000"/>
                </a:solidFill>
                <a:latin typeface="IJERWO+Cambria Math"/>
                <a:cs typeface="IJERWO+Cambria Math"/>
              </a:rPr>
              <a:t>푖(푂)</a:t>
            </a:r>
            <a:r>
              <a:rPr sz="1400" spc="55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4</a:t>
            </a:r>
            <a:r>
              <a:rPr sz="1400" spc="80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4 + 퐴</a:t>
            </a:r>
            <a:r>
              <a:rPr sz="1400" spc="617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+ 퐴</a:t>
            </a:r>
            <a:r>
              <a:rPr sz="1400" spc="1025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⇒</a:t>
            </a:r>
            <a:r>
              <a:rPr sz="1400" spc="391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퐴</a:t>
            </a:r>
            <a:r>
              <a:rPr sz="1400" spc="713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ꢂ퐴</a:t>
            </a:r>
          </a:p>
          <a:p>
            <a:pPr marL="2798698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1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746493" y="2048621"/>
            <a:ext cx="47532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(2)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923542" y="2078177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1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330450" y="2078177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2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855086" y="2078177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2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41019" y="2300214"/>
            <a:ext cx="3230880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Taking the derivative of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25">
                <a:solidFill>
                  <a:srgbClr val="000000"/>
                </a:solidFill>
                <a:latin typeface="IJERWO+Cambria Math"/>
                <a:cs typeface="IJERWO+Cambria Math"/>
              </a:rPr>
              <a:t>푖(푡)</a:t>
            </a:r>
            <a:r>
              <a:rPr sz="1400" spc="10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Eq. (1),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547116" y="2649210"/>
            <a:ext cx="426836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푑푖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68095" y="2768550"/>
            <a:ext cx="3710206" cy="469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75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ꢂꢃꢃ.ꢄꢅꢆ퐴</a:t>
            </a:r>
            <a:r>
              <a:rPr sz="1400" spc="277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 spc="85">
                <a:solidFill>
                  <a:srgbClr val="000000"/>
                </a:solidFill>
                <a:latin typeface="IJERWO+Cambria Math"/>
                <a:cs typeface="IJERWO+Cambria Math"/>
              </a:rPr>
              <a:t>푒</a:t>
            </a:r>
            <a:r>
              <a:rPr sz="1500" baseline="36856">
                <a:solidFill>
                  <a:srgbClr val="000000"/>
                </a:solidFill>
                <a:latin typeface="IJERWO+Cambria Math"/>
                <a:cs typeface="IJERWO+Cambria Math"/>
              </a:rPr>
              <a:t>−11978ꢀ</a:t>
            </a:r>
            <a:r>
              <a:rPr sz="1500" spc="71" baseline="36856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ꢂ ꢁ.ꢇꢈꢃꢆ퐴</a:t>
            </a:r>
            <a:r>
              <a:rPr sz="1400" spc="326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 spc="73">
                <a:solidFill>
                  <a:srgbClr val="000000"/>
                </a:solidFill>
                <a:latin typeface="IJERWO+Cambria Math"/>
                <a:cs typeface="IJERWO+Cambria Math"/>
              </a:rPr>
              <a:t>푒</a:t>
            </a: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−0.5218ꢀ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720850" y="2870657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1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277234" y="2870657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2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541019" y="2904201"/>
            <a:ext cx="440680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1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푑푡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541019" y="3229854"/>
            <a:ext cx="1394705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that 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at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푡</a:t>
            </a:r>
            <a:r>
              <a:rPr sz="1400" spc="123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ꢁ,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609600" y="3594939"/>
            <a:ext cx="499335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ꢉꢊ(0)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968044" y="3650859"/>
            <a:ext cx="2256019" cy="500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ꢂꢃꢃ.ꢄꢅꢆ퐴</a:t>
            </a:r>
            <a:r>
              <a:rPr sz="1500" baseline="-20571">
                <a:solidFill>
                  <a:srgbClr val="000000"/>
                </a:solidFill>
                <a:latin typeface="IJERWO+Cambria Math"/>
                <a:cs typeface="IJERWO+Cambria Math"/>
              </a:rPr>
              <a:t>1</a:t>
            </a:r>
            <a:r>
              <a:rPr sz="1500" spc="26" baseline="-20571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ꢂ ꢁ.ꢇꢈꢃꢆ퐴</a:t>
            </a:r>
            <a:r>
              <a:rPr sz="1500" baseline="-20571">
                <a:solidFill>
                  <a:srgbClr val="000000"/>
                </a:solidFill>
                <a:latin typeface="IJERWO+Cambria Math"/>
                <a:cs typeface="IJERWO+Cambria Math"/>
              </a:rPr>
              <a:t>2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6746493" y="3673586"/>
            <a:ext cx="47532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(3)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693419" y="3790010"/>
            <a:ext cx="32705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ꢉꢀ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541019" y="3946382"/>
            <a:ext cx="52486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But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669036" y="4299026"/>
            <a:ext cx="499335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ꢉꢊ(0)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2228342" y="4299026"/>
            <a:ext cx="500555" cy="533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 spc="10">
                <a:solidFill>
                  <a:srgbClr val="000000"/>
                </a:solidFill>
                <a:latin typeface="IJERWO+Cambria Math"/>
                <a:cs typeface="IJERWO+Cambria Math"/>
              </a:rPr>
              <a:t>ꢉꢊ(0)</a:t>
            </a:r>
          </a:p>
          <a:p>
            <a:pPr marL="83819" marR="0">
              <a:lnSpc>
                <a:spcPts val="1167"/>
              </a:lnSpc>
              <a:spcBef>
                <a:spcPts val="318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ꢉꢀ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2769742" y="4299026"/>
            <a:ext cx="336879" cy="533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15</a:t>
            </a:r>
          </a:p>
          <a:p>
            <a:pPr marL="36576" marR="0">
              <a:lnSpc>
                <a:spcPts val="1167"/>
              </a:lnSpc>
              <a:spcBef>
                <a:spcPts val="318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ꢋ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147695" y="4299026"/>
            <a:ext cx="33687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15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541019" y="4354947"/>
            <a:ext cx="361513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퐿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1027480" y="4354947"/>
            <a:ext cx="1423806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 spc="14">
                <a:solidFill>
                  <a:srgbClr val="000000"/>
                </a:solidFill>
                <a:latin typeface="IJERWO+Cambria Math"/>
                <a:cs typeface="IJERWO+Cambria Math"/>
              </a:rPr>
              <a:t>푣(ꢁ)</a:t>
            </a:r>
            <a:r>
              <a:rPr sz="1400" spc="56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ꢃꢇ</a:t>
            </a:r>
            <a:r>
              <a:rPr sz="1400" spc="28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⇒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2588386" y="4354947"/>
            <a:ext cx="399908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2966339" y="4354947"/>
            <a:ext cx="399908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3344290" y="4354947"/>
            <a:ext cx="783006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ꢁ.ꢅꢇ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752855" y="4494098"/>
            <a:ext cx="32705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ꢉꢀ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147695" y="4494098"/>
            <a:ext cx="33687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20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541019" y="4776962"/>
            <a:ext cx="508584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Substituting this into Eq. (3) and incorporating Eq. 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(2),</a:t>
            </a:r>
            <a:r>
              <a:rPr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we get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541019" y="5135235"/>
            <a:ext cx="3980504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ꢁ.ꢅꢇ</a:t>
            </a:r>
            <a:r>
              <a:rPr sz="1400" spc="67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(ꢃꢃ.ꢄꢅꢆ ꢂ ꢁ.ꢇꢈꢃꢆ)퐴</a:t>
            </a:r>
            <a:r>
              <a:rPr sz="1400" spc="1014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⇒</a:t>
            </a:r>
            <a:r>
              <a:rPr sz="1400" spc="400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퐴</a:t>
            </a:r>
            <a:r>
              <a:rPr sz="1400" spc="713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ꢁ.ꢁ6ꢇꢇ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2635630" y="5221046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2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3159886" y="5221046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2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541019" y="5497947"/>
            <a:ext cx="7452334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Thus,</a:t>
            </a:r>
            <a:r>
              <a:rPr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퐴</a:t>
            </a:r>
            <a:r>
              <a:rPr sz="1400" spc="676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85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ꢂꢁ.ꢁ6ꢇꢇ</a:t>
            </a:r>
            <a:r>
              <a:rPr sz="1400" spc="68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퐴</a:t>
            </a:r>
            <a:r>
              <a:rPr sz="1400" spc="715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ꢁ.ꢁ6ꢇꢇ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4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Inserting</a:t>
            </a:r>
            <a:r>
              <a:rPr sz="14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퐴</a:t>
            </a:r>
            <a:r>
              <a:rPr sz="1400" spc="678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퐴</a:t>
            </a:r>
            <a:r>
              <a:rPr sz="1400" spc="713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Eq.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(1)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gives</a:t>
            </a:r>
            <a:r>
              <a:rPr sz="14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complete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1099108" y="5583758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1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2541142" y="5583758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2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4265040" y="5583758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1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4813680" y="5583758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IJERWO+Cambria Math"/>
                <a:cs typeface="IJERWO+Cambria Math"/>
              </a:rPr>
              <a:t>2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541019" y="5746226"/>
            <a:ext cx="103202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solution 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541019" y="6093028"/>
            <a:ext cx="3563934" cy="492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25">
                <a:solidFill>
                  <a:srgbClr val="000000"/>
                </a:solidFill>
                <a:latin typeface="IJERWO+Cambria Math"/>
                <a:cs typeface="IJERWO+Cambria Math"/>
              </a:rPr>
              <a:t>푖(푡)</a:t>
            </a:r>
            <a:r>
              <a:rPr sz="1400" spc="58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4 + </a:t>
            </a:r>
            <a:r>
              <a:rPr sz="1400" spc="10">
                <a:solidFill>
                  <a:srgbClr val="000000"/>
                </a:solidFill>
                <a:latin typeface="IJERWO+Cambria Math"/>
                <a:cs typeface="IJERWO+Cambria Math"/>
              </a:rPr>
              <a:t>ꢁ.ꢁ6ꢇꢇ(푒</a:t>
            </a:r>
            <a:r>
              <a:rPr sz="1500" baseline="36857">
                <a:solidFill>
                  <a:srgbClr val="000000"/>
                </a:solidFill>
                <a:latin typeface="IJERWO+Cambria Math"/>
                <a:cs typeface="IJERWO+Cambria Math"/>
              </a:rPr>
              <a:t>−0.5218ꢀ</a:t>
            </a:r>
            <a:r>
              <a:rPr sz="1500" spc="83" baseline="36857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ꢂ </a:t>
            </a:r>
            <a:r>
              <a:rPr sz="1400" spc="85">
                <a:solidFill>
                  <a:srgbClr val="000000"/>
                </a:solidFill>
                <a:latin typeface="IJERWO+Cambria Math"/>
                <a:cs typeface="IJERWO+Cambria Math"/>
              </a:rPr>
              <a:t>푒</a:t>
            </a:r>
            <a:r>
              <a:rPr sz="1500" spc="10" baseline="36857">
                <a:solidFill>
                  <a:srgbClr val="000000"/>
                </a:solidFill>
                <a:latin typeface="IJERWO+Cambria Math"/>
                <a:cs typeface="IJERWO+Cambria Math"/>
              </a:rPr>
              <a:t>−11978ꢀ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)퐴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541019" y="6473561"/>
            <a:ext cx="3415636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25">
                <a:solidFill>
                  <a:srgbClr val="000000"/>
                </a:solidFill>
                <a:latin typeface="IJERWO+Cambria Math"/>
                <a:cs typeface="IJERWO+Cambria Math"/>
              </a:rPr>
              <a:t>푖(푡)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 we obtain </a:t>
            </a:r>
            <a:r>
              <a:rPr sz="1400" spc="23">
                <a:solidFill>
                  <a:srgbClr val="000000"/>
                </a:solidFill>
                <a:latin typeface="IJERWO+Cambria Math"/>
                <a:cs typeface="IJERWO+Cambria Math"/>
              </a:rPr>
              <a:t>푣(푡)</a:t>
            </a:r>
            <a:r>
              <a:rPr sz="1400" spc="57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76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 spc="10">
                <a:solidFill>
                  <a:srgbClr val="000000"/>
                </a:solidFill>
                <a:latin typeface="IJERWO+Cambria Math"/>
                <a:cs typeface="IJERWO+Cambria Math"/>
              </a:rPr>
              <a:t>퐿푑푖/푑푡</a:t>
            </a:r>
            <a:r>
              <a:rPr sz="1400" spc="63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1146352" y="6824081"/>
            <a:ext cx="590590" cy="7302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23">
                <a:solidFill>
                  <a:srgbClr val="000000"/>
                </a:solidFill>
                <a:latin typeface="IJERWO+Cambria Math"/>
                <a:cs typeface="IJERWO+Cambria Math"/>
              </a:rPr>
              <a:t>푣(푡)</a:t>
            </a:r>
          </a:p>
          <a:p>
            <a:pPr marL="64008" marR="0">
              <a:lnSpc>
                <a:spcPts val="1645"/>
              </a:lnSpc>
              <a:spcBef>
                <a:spcPts val="35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ꢈꢁ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1749805" y="6824081"/>
            <a:ext cx="611240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퐿</a:t>
            </a:r>
            <a:r>
              <a:rPr sz="1400" spc="399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푑푖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541019" y="6959717"/>
            <a:ext cx="822361" cy="5008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푖</a:t>
            </a:r>
            <a:r>
              <a:rPr sz="1500" spc="99" baseline="-20571">
                <a:solidFill>
                  <a:srgbClr val="000000"/>
                </a:solidFill>
                <a:latin typeface="IJERWO+Cambria Math"/>
                <a:cs typeface="IJERWO+Cambria Math"/>
              </a:rPr>
              <a:t>푅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(푡)</a:t>
            </a:r>
            <a:r>
              <a:rPr sz="1400" spc="75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1519682" y="6959717"/>
            <a:ext cx="399908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2155189" y="6943421"/>
            <a:ext cx="3148568" cy="4920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 spc="15">
                <a:solidFill>
                  <a:srgbClr val="000000"/>
                </a:solidFill>
                <a:latin typeface="IJERWO+Cambria Math"/>
                <a:cs typeface="IJERWO+Cambria Math"/>
              </a:rPr>
              <a:t>ꢁ.ꢅꢆꢇ푒</a:t>
            </a:r>
            <a:r>
              <a:rPr sz="1500" baseline="36856">
                <a:solidFill>
                  <a:srgbClr val="000000"/>
                </a:solidFill>
                <a:latin typeface="IJERWO+Cambria Math"/>
                <a:cs typeface="IJERWO+Cambria Math"/>
              </a:rPr>
              <a:t>−11978ꢀ</a:t>
            </a:r>
            <a:r>
              <a:rPr sz="1500" spc="71" baseline="36856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ꢂ </a:t>
            </a:r>
            <a:r>
              <a:rPr sz="1400" spc="12">
                <a:solidFill>
                  <a:srgbClr val="000000"/>
                </a:solidFill>
                <a:latin typeface="IJERWO+Cambria Math"/>
                <a:cs typeface="IJERWO+Cambria Math"/>
              </a:rPr>
              <a:t>ꢁ.ꢁ34ꢈ푒</a:t>
            </a:r>
            <a:r>
              <a:rPr sz="1500" spc="10" baseline="36856">
                <a:solidFill>
                  <a:srgbClr val="000000"/>
                </a:solidFill>
                <a:latin typeface="IJERWO+Cambria Math"/>
                <a:cs typeface="IJERWO+Cambria Math"/>
              </a:rPr>
              <a:t>−0.5218ꢀ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퐴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1701038" y="7079071"/>
            <a:ext cx="667756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1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ꢈꢁ</a:t>
            </a:r>
            <a:r>
              <a:rPr sz="1400" spc="-80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푑푡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541019" y="7785725"/>
            <a:ext cx="4910493" cy="705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ED008D"/>
                </a:solidFill>
                <a:latin typeface="Times New Roman"/>
                <a:cs typeface="Times New Roman"/>
              </a:rPr>
              <a:t>H.W. 8: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Find </a:t>
            </a:r>
            <a:r>
              <a:rPr sz="1400" spc="25">
                <a:solidFill>
                  <a:srgbClr val="000000"/>
                </a:solidFill>
                <a:latin typeface="IJERWO+Cambria Math"/>
                <a:cs typeface="IJERWO+Cambria Math"/>
              </a:rPr>
              <a:t>푖(푡)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21">
                <a:solidFill>
                  <a:srgbClr val="000000"/>
                </a:solidFill>
                <a:latin typeface="IJERWO+Cambria Math"/>
                <a:cs typeface="IJERWO+Cambria Math"/>
              </a:rPr>
              <a:t>푢(푡)</a:t>
            </a:r>
            <a:r>
              <a:rPr sz="1400" spc="27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푡</a:t>
            </a:r>
            <a:r>
              <a:rPr sz="1400" spc="111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&gt;</a:t>
            </a:r>
            <a:r>
              <a:rPr sz="1400" spc="82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IJERWO+Cambria Math"/>
                <a:cs typeface="IJERWO+Cambria Math"/>
              </a:rPr>
              <a:t>ꢁ</a:t>
            </a:r>
            <a:r>
              <a:rPr sz="1400" spc="44">
                <a:solidFill>
                  <a:srgbClr val="000000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 the circuit of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Fig.1</a:t>
            </a:r>
            <a:r>
              <a:rPr sz="1400" b="1">
                <a:solidFill>
                  <a:srgbClr val="ED008D"/>
                </a:solidFill>
                <a:latin typeface="Times New Roman"/>
                <a:cs typeface="Times New Roman"/>
              </a:rPr>
              <a:t>.</a:t>
            </a:r>
          </a:p>
          <a:p>
            <a:pPr marL="0" marR="0">
              <a:lnSpc>
                <a:spcPts val="1645"/>
              </a:lnSpc>
              <a:spcBef>
                <a:spcPts val="216"/>
              </a:spcBef>
              <a:spcAft>
                <a:spcPct val="0"/>
              </a:spcAft>
            </a:pPr>
            <a:r>
              <a:rPr sz="1400" b="1">
                <a:solidFill>
                  <a:srgbClr val="ED008D"/>
                </a:solidFill>
                <a:latin typeface="Times New Roman"/>
                <a:cs typeface="Times New Roman"/>
              </a:rPr>
              <a:t>Answer:</a:t>
            </a:r>
            <a:r>
              <a:rPr sz="1400" b="1" spc="-14">
                <a:solidFill>
                  <a:srgbClr val="ED008D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ED008D"/>
                </a:solidFill>
                <a:latin typeface="IJERWO+Cambria Math"/>
                <a:cs typeface="IJERWO+Cambria Math"/>
              </a:rPr>
              <a:t>ퟏퟐ(ퟏ</a:t>
            </a:r>
            <a:r>
              <a:rPr sz="1400" spc="-10">
                <a:solidFill>
                  <a:srgbClr val="ED008D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ED008D"/>
                </a:solidFill>
                <a:latin typeface="IJERWO+Cambria Math"/>
                <a:cs typeface="IJERWO+Cambria Math"/>
              </a:rPr>
              <a:t>ꢂ</a:t>
            </a:r>
            <a:r>
              <a:rPr sz="1400" spc="314">
                <a:solidFill>
                  <a:srgbClr val="ED008D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ED008D"/>
                </a:solidFill>
                <a:latin typeface="IJERWO+Cambria Math"/>
                <a:cs typeface="IJERWO+Cambria Math"/>
              </a:rPr>
              <a:t>퐜퐨퐬 풕)푨,</a:t>
            </a:r>
            <a:r>
              <a:rPr sz="1400" spc="30">
                <a:solidFill>
                  <a:srgbClr val="ED008D"/>
                </a:solidFill>
                <a:latin typeface="IJERWO+Cambria Math"/>
                <a:cs typeface="IJERWO+Cambria Math"/>
              </a:rPr>
              <a:t> </a:t>
            </a:r>
            <a:r>
              <a:rPr sz="1400">
                <a:solidFill>
                  <a:srgbClr val="ED008D"/>
                </a:solidFill>
                <a:latin typeface="IJERWO+Cambria Math"/>
                <a:cs typeface="IJERWO+Cambria Math"/>
              </a:rPr>
              <a:t>ퟔퟎ 퐬퐢퐧 풕푽.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3597275" y="9634534"/>
            <a:ext cx="63829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Fig.1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3711575" y="10062264"/>
            <a:ext cx="35224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32</a:t>
            </a:r>
          </a:p>
        </p:txBody>
      </p:sp>
      <p:sp>
        <p:nvSpPr>
          <p:cNvPr id="6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293116"/>
            <a:ext cx="6952233" cy="1008400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41019" y="527805"/>
            <a:ext cx="1354671" cy="567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University of</a:t>
            </a:r>
            <a:r>
              <a:rPr sz="1200" i="1" spc="10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Diyala</a:t>
            </a:r>
          </a:p>
          <a:p>
            <a:pPr marL="0" marR="0">
              <a:lnSpc>
                <a:spcPts val="1311"/>
              </a:lnSpc>
              <a:spcBef>
                <a:spcPts val="94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Engineering</a:t>
            </a:r>
            <a:r>
              <a:rPr sz="1200" i="1" spc="10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College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956936" y="527805"/>
            <a:ext cx="1199208" cy="395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Electrical Circuits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1019" y="1170138"/>
            <a:ext cx="2753379" cy="5562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75"/>
              </a:lnSpc>
              <a:spcBef>
                <a:spcPct val="0"/>
              </a:spcBef>
              <a:spcAft>
                <a:spcPct val="0"/>
              </a:spcAft>
            </a:pPr>
            <a:r>
              <a:rPr sz="1400" i="1">
                <a:solidFill>
                  <a:srgbClr val="FF0000"/>
                </a:solidFill>
                <a:latin typeface="Times New Roman"/>
                <a:cs typeface="Times New Roman"/>
              </a:rPr>
              <a:t>7)</a:t>
            </a:r>
            <a:r>
              <a:rPr sz="1400" i="1" spc="268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u="sng">
                <a:solidFill>
                  <a:srgbClr val="FF0000"/>
                </a:solidFill>
                <a:latin typeface="Monotype Corsiva"/>
                <a:cs typeface="Monotype Corsiva"/>
              </a:rPr>
              <a:t>General</a:t>
            </a:r>
            <a:r>
              <a:rPr sz="1600" u="sng" spc="10">
                <a:solidFill>
                  <a:srgbClr val="FF0000"/>
                </a:solidFill>
                <a:latin typeface="Monotype Corsiva"/>
                <a:cs typeface="Monotype Corsiva"/>
              </a:rPr>
              <a:t> </a:t>
            </a:r>
            <a:r>
              <a:rPr sz="1600" u="sng">
                <a:solidFill>
                  <a:srgbClr val="FF0000"/>
                </a:solidFill>
                <a:latin typeface="Monotype Corsiva"/>
                <a:cs typeface="Monotype Corsiva"/>
              </a:rPr>
              <a:t>Second</a:t>
            </a:r>
            <a:r>
              <a:rPr sz="1600" u="sng">
                <a:solidFill>
                  <a:srgbClr val="FF0000"/>
                </a:solidFill>
                <a:latin typeface="WBEEPK+Cambria Math"/>
                <a:cs typeface="WBEEPK+Cambria Math"/>
              </a:rPr>
              <a:t>‐</a:t>
            </a:r>
            <a:r>
              <a:rPr sz="1600" u="sng">
                <a:solidFill>
                  <a:srgbClr val="FF0000"/>
                </a:solidFill>
                <a:latin typeface="Monotype Corsiva"/>
                <a:cs typeface="Monotype Corsiva"/>
              </a:rPr>
              <a:t>Order Circuits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41019" y="1591421"/>
            <a:ext cx="7416605" cy="14867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Now that we have mastered series and parallel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RLC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circuits, we are prepared to apply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554"/>
              </a:lnSpc>
              <a:spcBef>
                <a:spcPts val="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ideas to any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second-order circuit having one or</a:t>
            </a:r>
            <a:r>
              <a:rPr sz="14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more independent sources with constant</a:t>
            </a:r>
          </a:p>
          <a:p>
            <a:pPr marL="0" marR="0">
              <a:lnSpc>
                <a:spcPts val="1554"/>
              </a:lnSpc>
              <a:spcBef>
                <a:spcPts val="15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values. Although the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series and</a:t>
            </a:r>
            <a:r>
              <a:rPr sz="14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parallel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RLC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circuits are the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second-order circuits of</a:t>
            </a:r>
          </a:p>
          <a:p>
            <a:pPr marL="0" marR="0">
              <a:lnSpc>
                <a:spcPts val="1554"/>
              </a:lnSpc>
              <a:spcBef>
                <a:spcPts val="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greatest interest, other second-order circuits including op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amps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are also useful. Given a</a:t>
            </a:r>
          </a:p>
          <a:p>
            <a:pPr marL="0" marR="0">
              <a:lnSpc>
                <a:spcPts val="1554"/>
              </a:lnSpc>
              <a:spcBef>
                <a:spcPts val="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second-order circuit, we determine its step response 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x(t)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(which may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be voltage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or current)</a:t>
            </a:r>
          </a:p>
          <a:p>
            <a:pPr marL="0" marR="0">
              <a:lnSpc>
                <a:spcPts val="1554"/>
              </a:lnSpc>
              <a:spcBef>
                <a:spcPts val="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4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taking the following four steps: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41019" y="2810754"/>
            <a:ext cx="7453954" cy="710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sz="1400" b="1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first</a:t>
            </a:r>
            <a:r>
              <a:rPr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determine</a:t>
            </a:r>
            <a:r>
              <a:rPr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initial</a:t>
            </a:r>
            <a:r>
              <a:rPr sz="14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conditions</a:t>
            </a:r>
            <a:r>
              <a:rPr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25">
                <a:solidFill>
                  <a:srgbClr val="000000"/>
                </a:solidFill>
                <a:latin typeface="WBEEPK+Cambria Math"/>
                <a:cs typeface="WBEEPK+Cambria Math"/>
              </a:rPr>
              <a:t>푥(푂)</a:t>
            </a:r>
            <a:r>
              <a:rPr sz="1400" spc="43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11">
                <a:solidFill>
                  <a:srgbClr val="000000"/>
                </a:solidFill>
                <a:latin typeface="WBEEPK+Cambria Math"/>
                <a:cs typeface="WBEEPK+Cambria Math"/>
              </a:rPr>
              <a:t>푑푥(푂)/푑푡</a:t>
            </a:r>
            <a:r>
              <a:rPr sz="1400" spc="100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final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value</a:t>
            </a:r>
            <a:r>
              <a:rPr sz="14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17">
                <a:solidFill>
                  <a:srgbClr val="000000"/>
                </a:solidFill>
                <a:latin typeface="WBEEPK+Cambria Math"/>
                <a:cs typeface="WBEEPK+Cambria Math"/>
              </a:rPr>
              <a:t>푥(∞)</a:t>
            </a:r>
            <a:r>
              <a:rPr sz="1400" spc="54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</a:p>
          <a:p>
            <a:pPr marL="0" marR="0">
              <a:lnSpc>
                <a:spcPts val="1554"/>
              </a:lnSpc>
              <a:spcBef>
                <a:spcPts val="296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as discussed in Section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41019" y="3412734"/>
            <a:ext cx="7456909" cy="1426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sz="1400" b="1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turn off the independent sources and find the form of the transient response</a:t>
            </a:r>
            <a:r>
              <a:rPr sz="14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-12">
                <a:solidFill>
                  <a:srgbClr val="000000"/>
                </a:solidFill>
                <a:latin typeface="WBEEPK+Cambria Math"/>
                <a:cs typeface="WBEEPK+Cambria Math"/>
              </a:rPr>
              <a:t>푥</a:t>
            </a:r>
            <a:r>
              <a:rPr sz="1500" spc="87" baseline="-20785">
                <a:solidFill>
                  <a:srgbClr val="000000"/>
                </a:solidFill>
                <a:latin typeface="WBEEPK+Cambria Math"/>
                <a:cs typeface="WBEEPK+Cambria Math"/>
              </a:rPr>
              <a:t>ꢀ</a:t>
            </a:r>
            <a:r>
              <a:rPr sz="1400" spc="15">
                <a:solidFill>
                  <a:srgbClr val="000000"/>
                </a:solidFill>
                <a:latin typeface="WBEEPK+Cambria Math"/>
                <a:cs typeface="WBEEPK+Cambria Math"/>
              </a:rPr>
              <a:t>(푡)</a:t>
            </a:r>
            <a:r>
              <a:rPr sz="1400" spc="18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</a:p>
          <a:p>
            <a:pPr marL="0" marR="0">
              <a:lnSpc>
                <a:spcPts val="1645"/>
              </a:lnSpc>
              <a:spcBef>
                <a:spcPts val="9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applying</a:t>
            </a:r>
            <a:r>
              <a:rPr sz="1400" spc="4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KCL</a:t>
            </a:r>
            <a:r>
              <a:rPr sz="1400" spc="4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4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KVL.</a:t>
            </a:r>
            <a:r>
              <a:rPr sz="1400" spc="4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Once</a:t>
            </a:r>
            <a:r>
              <a:rPr sz="1400" spc="4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400" spc="4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second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‐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order</a:t>
            </a:r>
            <a:r>
              <a:rPr sz="1400" spc="4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differential</a:t>
            </a:r>
            <a:r>
              <a:rPr sz="1400" spc="4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equation</a:t>
            </a:r>
            <a:r>
              <a:rPr sz="1400" spc="4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4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obtained,</a:t>
            </a:r>
            <a:r>
              <a:rPr sz="1400" spc="4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</a:p>
          <a:p>
            <a:pPr marL="0" marR="0">
              <a:lnSpc>
                <a:spcPts val="1554"/>
              </a:lnSpc>
              <a:spcBef>
                <a:spcPts val="308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determine</a:t>
            </a:r>
            <a:r>
              <a:rPr sz="1400" spc="3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its</a:t>
            </a:r>
            <a:r>
              <a:rPr sz="1400" spc="3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characteristic</a:t>
            </a:r>
            <a:r>
              <a:rPr sz="1400" spc="3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roots.</a:t>
            </a:r>
            <a:r>
              <a:rPr sz="1400" spc="3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Depending</a:t>
            </a:r>
            <a:r>
              <a:rPr sz="1400" spc="3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400" spc="3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whether</a:t>
            </a:r>
            <a:r>
              <a:rPr sz="1400" spc="3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2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response</a:t>
            </a:r>
            <a:r>
              <a:rPr sz="1400" spc="2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29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overdamped,</a:t>
            </a:r>
          </a:p>
          <a:p>
            <a:pPr marL="0" marR="0">
              <a:lnSpc>
                <a:spcPts val="1645"/>
              </a:lnSpc>
              <a:spcBef>
                <a:spcPts val="284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critically</a:t>
            </a:r>
            <a:r>
              <a:rPr sz="14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damped,</a:t>
            </a:r>
            <a:r>
              <a:rPr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400" spc="-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underdamped,</a:t>
            </a:r>
            <a:r>
              <a:rPr sz="14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we obtain </a:t>
            </a:r>
            <a:r>
              <a:rPr sz="1400" spc="-12">
                <a:solidFill>
                  <a:srgbClr val="000000"/>
                </a:solidFill>
                <a:latin typeface="WBEEPK+Cambria Math"/>
                <a:cs typeface="WBEEPK+Cambria Math"/>
              </a:rPr>
              <a:t>푥</a:t>
            </a:r>
            <a:r>
              <a:rPr sz="1500" spc="87" baseline="-20571">
                <a:solidFill>
                  <a:srgbClr val="000000"/>
                </a:solidFill>
                <a:latin typeface="WBEEPK+Cambria Math"/>
                <a:cs typeface="WBEEPK+Cambria Math"/>
              </a:rPr>
              <a:t>ꢀ</a:t>
            </a:r>
            <a:r>
              <a:rPr sz="1400" spc="15">
                <a:solidFill>
                  <a:srgbClr val="000000"/>
                </a:solidFill>
                <a:latin typeface="WBEEPK+Cambria Math"/>
                <a:cs typeface="WBEEPK+Cambria Math"/>
              </a:rPr>
              <a:t>(푡)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with two</a:t>
            </a:r>
            <a:r>
              <a:rPr sz="14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unknown constants as we did</a:t>
            </a:r>
          </a:p>
          <a:p>
            <a:pPr marL="0" marR="0">
              <a:lnSpc>
                <a:spcPts val="1554"/>
              </a:lnSpc>
              <a:spcBef>
                <a:spcPts val="49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previous sections.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41019" y="4729851"/>
            <a:ext cx="335623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  <a:r>
              <a:rPr sz="1400" b="1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obtain the steady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‐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state response 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09600" y="5098659"/>
            <a:ext cx="1346798" cy="500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-12">
                <a:solidFill>
                  <a:srgbClr val="000000"/>
                </a:solidFill>
                <a:latin typeface="WBEEPK+Cambria Math"/>
                <a:cs typeface="WBEEPK+Cambria Math"/>
              </a:rPr>
              <a:t>푥</a:t>
            </a:r>
            <a:r>
              <a:rPr sz="1500" spc="37" baseline="-20571">
                <a:solidFill>
                  <a:srgbClr val="000000"/>
                </a:solidFill>
                <a:latin typeface="WBEEPK+Cambria Math"/>
                <a:cs typeface="WBEEPK+Cambria Math"/>
              </a:rPr>
              <a:t>푠푠</a:t>
            </a:r>
            <a:r>
              <a:rPr sz="1400" spc="17">
                <a:solidFill>
                  <a:srgbClr val="000000"/>
                </a:solidFill>
                <a:latin typeface="WBEEPK+Cambria Math"/>
                <a:cs typeface="WBEEPK+Cambria Math"/>
              </a:rPr>
              <a:t>(푡)</a:t>
            </a:r>
            <a:r>
              <a:rPr sz="1400" spc="66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=</a:t>
            </a:r>
            <a:r>
              <a:rPr sz="1400" spc="85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 spc="17">
                <a:solidFill>
                  <a:srgbClr val="000000"/>
                </a:solidFill>
                <a:latin typeface="WBEEPK+Cambria Math"/>
                <a:cs typeface="WBEEPK+Cambria Math"/>
              </a:rPr>
              <a:t>푥(∞)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443217" y="5121386"/>
            <a:ext cx="60905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(7.1)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41019" y="5336403"/>
            <a:ext cx="4408638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where </a:t>
            </a:r>
            <a:r>
              <a:rPr sz="1400" spc="17">
                <a:solidFill>
                  <a:srgbClr val="000000"/>
                </a:solidFill>
                <a:latin typeface="WBEEPK+Cambria Math"/>
                <a:cs typeface="WBEEPK+Cambria Math"/>
              </a:rPr>
              <a:t>푥(∞)</a:t>
            </a:r>
            <a:r>
              <a:rPr sz="1400" spc="18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 the final value of</a:t>
            </a:r>
            <a:r>
              <a:rPr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46">
                <a:solidFill>
                  <a:srgbClr val="000000"/>
                </a:solidFill>
                <a:latin typeface="WBEEPK+Cambria Math"/>
                <a:cs typeface="WBEEPK+Cambria Math"/>
              </a:rPr>
              <a:t>푥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 obtained in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step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41019" y="5702163"/>
            <a:ext cx="7456455" cy="712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4.</a:t>
            </a:r>
            <a:r>
              <a:rPr sz="1400" b="1" spc="1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total</a:t>
            </a:r>
            <a:r>
              <a:rPr sz="1400" spc="1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response</a:t>
            </a:r>
            <a:r>
              <a:rPr sz="1400" spc="1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1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now</a:t>
            </a:r>
            <a:r>
              <a:rPr sz="1400" spc="1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found</a:t>
            </a:r>
            <a:r>
              <a:rPr sz="1400" spc="1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sz="1400" spc="1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sum</a:t>
            </a:r>
            <a:r>
              <a:rPr sz="1400" spc="1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1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transient</a:t>
            </a:r>
            <a:r>
              <a:rPr sz="1400" spc="1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response</a:t>
            </a:r>
            <a:r>
              <a:rPr sz="1400" spc="1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1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steady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‐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state</a:t>
            </a:r>
          </a:p>
          <a:p>
            <a:pPr marL="0" marR="0">
              <a:lnSpc>
                <a:spcPts val="1554"/>
              </a:lnSpc>
              <a:spcBef>
                <a:spcPts val="31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response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09600" y="6307445"/>
            <a:ext cx="1861910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27">
                <a:solidFill>
                  <a:srgbClr val="000000"/>
                </a:solidFill>
                <a:latin typeface="WBEEPK+Cambria Math"/>
                <a:cs typeface="WBEEPK+Cambria Math"/>
              </a:rPr>
              <a:t>푥(푡)</a:t>
            </a:r>
            <a:r>
              <a:rPr sz="1400" spc="56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푥</a:t>
            </a:r>
            <a:r>
              <a:rPr sz="1400" spc="205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 spc="15">
                <a:solidFill>
                  <a:srgbClr val="000000"/>
                </a:solidFill>
                <a:latin typeface="WBEEPK+Cambria Math"/>
                <a:cs typeface="WBEEPK+Cambria Math"/>
              </a:rPr>
              <a:t>(푡)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 + 푥</a:t>
            </a:r>
            <a:r>
              <a:rPr sz="1400" spc="723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 spc="15">
                <a:solidFill>
                  <a:srgbClr val="000000"/>
                </a:solidFill>
                <a:latin typeface="WBEEPK+Cambria Math"/>
                <a:cs typeface="WBEEPK+Cambria Math"/>
              </a:rPr>
              <a:t>(푡)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443217" y="6330172"/>
            <a:ext cx="60954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(7.2)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256080" y="6393256"/>
            <a:ext cx="246210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BEEPK+Cambria Math"/>
                <a:cs typeface="WBEEPK+Cambria Math"/>
              </a:rPr>
              <a:t>ꢀ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850389" y="6393256"/>
            <a:ext cx="312915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BEEPK+Cambria Math"/>
                <a:cs typeface="WBEEPK+Cambria Math"/>
              </a:rPr>
              <a:t>푠푠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541019" y="6545188"/>
            <a:ext cx="7453525" cy="710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finally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determine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sz="1400" spc="15">
                <a:solidFill>
                  <a:srgbClr val="000000"/>
                </a:solidFill>
                <a:latin typeface="WBEEPK+Cambria Math"/>
                <a:cs typeface="WBEEPK+Cambria Math"/>
              </a:rPr>
              <a:t>ℎ푒푐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onstants</a:t>
            </a:r>
            <a:r>
              <a:rPr sz="14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associated</a:t>
            </a:r>
            <a:r>
              <a:rPr sz="14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sz="1400" spc="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transients</a:t>
            </a:r>
            <a:r>
              <a:rPr sz="14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response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by imposing</a:t>
            </a:r>
            <a:r>
              <a:rPr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554"/>
              </a:lnSpc>
              <a:spcBef>
                <a:spcPts val="296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initial conditions x(0)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 dx(0)/dt, determined in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step 1.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41019" y="7145645"/>
            <a:ext cx="7456492" cy="712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apply</a:t>
            </a:r>
            <a:r>
              <a:rPr sz="14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this</a:t>
            </a:r>
            <a:r>
              <a:rPr sz="14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general</a:t>
            </a:r>
            <a:r>
              <a:rPr sz="14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procedure</a:t>
            </a:r>
            <a:r>
              <a:rPr sz="14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find</a:t>
            </a:r>
            <a:r>
              <a:rPr sz="14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step</a:t>
            </a:r>
            <a:r>
              <a:rPr sz="1400" spc="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response</a:t>
            </a:r>
            <a:r>
              <a:rPr sz="14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second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‐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order</a:t>
            </a:r>
            <a:r>
              <a:rPr sz="14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circuit,</a:t>
            </a:r>
          </a:p>
          <a:p>
            <a:pPr marL="0" marR="0">
              <a:lnSpc>
                <a:spcPts val="1554"/>
              </a:lnSpc>
              <a:spcBef>
                <a:spcPts val="308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including those with op amps. The following</a:t>
            </a:r>
            <a:r>
              <a:rPr sz="14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examples illustrate the four steps.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541019" y="7767437"/>
            <a:ext cx="6921601" cy="7017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ED008D"/>
                </a:solidFill>
                <a:latin typeface="Times New Roman"/>
                <a:cs typeface="Times New Roman"/>
              </a:rPr>
              <a:t>Example 9: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Find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complete response 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푣</a:t>
            </a:r>
            <a:r>
              <a:rPr sz="1400" spc="81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then 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푖</a:t>
            </a:r>
            <a:r>
              <a:rPr sz="1400" spc="87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푡</a:t>
            </a:r>
            <a:r>
              <a:rPr sz="1400" spc="111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&gt;</a:t>
            </a:r>
            <a:r>
              <a:rPr sz="1400" spc="82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0</a:t>
            </a:r>
            <a:r>
              <a:rPr sz="1400" spc="44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 the circuit of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Fig.1</a:t>
            </a:r>
          </a:p>
          <a:p>
            <a:pPr marL="0" marR="0">
              <a:lnSpc>
                <a:spcPts val="1554"/>
              </a:lnSpc>
              <a:spcBef>
                <a:spcPts val="224"/>
              </a:spcBef>
              <a:spcAft>
                <a:spcPct val="0"/>
              </a:spcAft>
            </a:pPr>
            <a:r>
              <a:rPr sz="1400" b="1">
                <a:solidFill>
                  <a:srgbClr val="ED008D"/>
                </a:solidFill>
                <a:latin typeface="Times New Roman"/>
                <a:cs typeface="Times New Roman"/>
              </a:rPr>
              <a:t>Solution: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41019" y="8198729"/>
            <a:ext cx="4219676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first find the initial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 final values. 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At</a:t>
            </a:r>
            <a:r>
              <a:rPr sz="14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푡</a:t>
            </a:r>
            <a:r>
              <a:rPr sz="1400" spc="111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0</a:t>
            </a:r>
            <a:r>
              <a:rPr sz="1400" spc="476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066666" y="8182433"/>
            <a:ext cx="282527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BEEPK+Cambria Math"/>
                <a:cs typeface="WBEEPK+Cambria Math"/>
              </a:rPr>
              <a:t>−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541019" y="8447389"/>
            <a:ext cx="4219493" cy="933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circuit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at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steady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state. The switch is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open; the</a:t>
            </a:r>
          </a:p>
          <a:p>
            <a:pPr marL="0" marR="0">
              <a:lnSpc>
                <a:spcPts val="1554"/>
              </a:lnSpc>
              <a:spcBef>
                <a:spcPts val="24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equivalent</a:t>
            </a:r>
            <a:r>
              <a:rPr sz="14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circuit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shown</a:t>
            </a:r>
            <a:r>
              <a:rPr sz="14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Fig.2(a).</a:t>
            </a:r>
            <a:r>
              <a:rPr sz="1400" spc="31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evident</a:t>
            </a:r>
          </a:p>
          <a:p>
            <a:pPr marL="0" marR="0">
              <a:lnSpc>
                <a:spcPts val="1554"/>
              </a:lnSpc>
              <a:spcBef>
                <a:spcPts val="29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4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figure that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541019" y="9616847"/>
            <a:ext cx="1289549" cy="4844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18">
                <a:solidFill>
                  <a:srgbClr val="000000"/>
                </a:solidFill>
                <a:latin typeface="WBEEPK+Cambria Math"/>
                <a:cs typeface="WBEEPK+Cambria Math"/>
              </a:rPr>
              <a:t>푣(0</a:t>
            </a:r>
            <a:r>
              <a:rPr sz="1000" spc="55">
                <a:solidFill>
                  <a:srgbClr val="000000"/>
                </a:solidFill>
                <a:latin typeface="WBEEPK+Cambria Math"/>
                <a:cs typeface="WBEEPK+Cambria Math"/>
              </a:rPr>
              <a:t>−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)</a:t>
            </a:r>
            <a:r>
              <a:rPr sz="1400" spc="70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 spc="15">
                <a:solidFill>
                  <a:srgbClr val="000000"/>
                </a:solidFill>
                <a:latin typeface="WBEEPK+Cambria Math"/>
                <a:cs typeface="WBEEPK+Cambria Math"/>
              </a:rPr>
              <a:t>12푉,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1885442" y="9616847"/>
            <a:ext cx="993101" cy="481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15">
                <a:solidFill>
                  <a:srgbClr val="000000"/>
                </a:solidFill>
                <a:latin typeface="WBEEPK+Cambria Math"/>
                <a:cs typeface="WBEEPK+Cambria Math"/>
              </a:rPr>
              <a:t>푖(0</a:t>
            </a:r>
            <a:r>
              <a:rPr sz="1000" spc="51">
                <a:solidFill>
                  <a:srgbClr val="000000"/>
                </a:solidFill>
                <a:latin typeface="WBEEPK+Cambria Math"/>
                <a:cs typeface="WBEEPK+Cambria Math"/>
              </a:rPr>
              <a:t>−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)</a:t>
            </a:r>
            <a:r>
              <a:rPr sz="1400" spc="70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WBEEPK+Cambria Math"/>
                <a:cs typeface="WBEEPK+Cambria Math"/>
              </a:rPr>
              <a:t> </a:t>
            </a:r>
            <a:r>
              <a:rPr sz="1400">
                <a:solidFill>
                  <a:srgbClr val="000000"/>
                </a:solidFill>
                <a:latin typeface="WBEEPK+Cambria Math"/>
                <a:cs typeface="WBEEPK+Cambria Math"/>
              </a:rPr>
              <a:t>0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5689980" y="9643678"/>
            <a:ext cx="63829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Fig.1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711575" y="10062264"/>
            <a:ext cx="35224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33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0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293116"/>
            <a:ext cx="6952233" cy="1008400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41019" y="527805"/>
            <a:ext cx="1354671" cy="567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University of</a:t>
            </a:r>
            <a:r>
              <a:rPr sz="1200" i="1" spc="10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Diyala</a:t>
            </a:r>
          </a:p>
          <a:p>
            <a:pPr marL="0" marR="0">
              <a:lnSpc>
                <a:spcPts val="1311"/>
              </a:lnSpc>
              <a:spcBef>
                <a:spcPts val="94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Engineering</a:t>
            </a:r>
            <a:r>
              <a:rPr sz="1200" i="1" spc="10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College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956936" y="527805"/>
            <a:ext cx="1199208" cy="395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Electrical Circuits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1019" y="1150062"/>
            <a:ext cx="7227199" cy="7287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At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푡</a:t>
            </a:r>
            <a:r>
              <a:rPr sz="1400" spc="113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0</a:t>
            </a:r>
            <a:r>
              <a:rPr sz="1500" spc="51" baseline="36856">
                <a:solidFill>
                  <a:srgbClr val="000000"/>
                </a:solidFill>
                <a:latin typeface="WLVIHV+Cambria Math"/>
                <a:cs typeface="WLVIHV+Cambria Math"/>
              </a:rPr>
              <a:t>+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 the</a:t>
            </a:r>
            <a:r>
              <a:rPr sz="14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switch is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closed;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equivalent circuit is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Fig.2(b).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By the continuity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</a:p>
          <a:p>
            <a:pPr marL="0" marR="0">
              <a:lnSpc>
                <a:spcPts val="1554"/>
              </a:lnSpc>
              <a:spcBef>
                <a:spcPts val="308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capacitor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voltage and inductor current, we know that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09600" y="1755089"/>
            <a:ext cx="3601945" cy="4815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18">
                <a:solidFill>
                  <a:srgbClr val="000000"/>
                </a:solidFill>
                <a:latin typeface="WLVIHV+Cambria Math"/>
                <a:cs typeface="WLVIHV+Cambria Math"/>
              </a:rPr>
              <a:t>푣(0</a:t>
            </a:r>
            <a:r>
              <a:rPr sz="1000" spc="51">
                <a:solidFill>
                  <a:srgbClr val="000000"/>
                </a:solidFill>
                <a:latin typeface="WLVIHV+Cambria Math"/>
                <a:cs typeface="WLVIHV+Cambria Math"/>
              </a:rPr>
              <a:t>+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)</a:t>
            </a:r>
            <a:r>
              <a:rPr sz="1400" spc="70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85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 spc="18">
                <a:solidFill>
                  <a:srgbClr val="000000"/>
                </a:solidFill>
                <a:latin typeface="WLVIHV+Cambria Math"/>
                <a:cs typeface="WLVIHV+Cambria Math"/>
              </a:rPr>
              <a:t>푣(0</a:t>
            </a:r>
            <a:r>
              <a:rPr sz="1000" spc="51">
                <a:solidFill>
                  <a:srgbClr val="000000"/>
                </a:solidFill>
                <a:latin typeface="WLVIHV+Cambria Math"/>
                <a:cs typeface="WLVIHV+Cambria Math"/>
              </a:rPr>
              <a:t>−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)</a:t>
            </a:r>
            <a:r>
              <a:rPr sz="1400" spc="70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 spc="10">
                <a:solidFill>
                  <a:srgbClr val="000000"/>
                </a:solidFill>
                <a:latin typeface="WLVIHV+Cambria Math"/>
                <a:cs typeface="WLVIHV+Cambria Math"/>
              </a:rPr>
              <a:t>12푉,</a:t>
            </a:r>
            <a:r>
              <a:rPr sz="1400" spc="28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 spc="20">
                <a:solidFill>
                  <a:srgbClr val="000000"/>
                </a:solidFill>
                <a:latin typeface="WLVIHV+Cambria Math"/>
                <a:cs typeface="WLVIHV+Cambria Math"/>
              </a:rPr>
              <a:t>푖(0</a:t>
            </a:r>
            <a:r>
              <a:rPr sz="1000" spc="51">
                <a:solidFill>
                  <a:srgbClr val="000000"/>
                </a:solidFill>
                <a:latin typeface="WLVIHV+Cambria Math"/>
                <a:cs typeface="WLVIHV+Cambria Math"/>
              </a:rPr>
              <a:t>+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)</a:t>
            </a:r>
            <a:r>
              <a:rPr sz="1400" spc="70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 spc="20">
                <a:solidFill>
                  <a:srgbClr val="000000"/>
                </a:solidFill>
                <a:latin typeface="WLVIHV+Cambria Math"/>
                <a:cs typeface="WLVIHV+Cambria Math"/>
              </a:rPr>
              <a:t>푖(0</a:t>
            </a:r>
            <a:r>
              <a:rPr sz="1000" spc="51">
                <a:solidFill>
                  <a:srgbClr val="000000"/>
                </a:solidFill>
                <a:latin typeface="WLVIHV+Cambria Math"/>
                <a:cs typeface="WLVIHV+Cambria Math"/>
              </a:rPr>
              <a:t>−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)</a:t>
            </a:r>
            <a:r>
              <a:rPr sz="1400" spc="70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0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746493" y="1778873"/>
            <a:ext cx="47532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41019" y="1960829"/>
            <a:ext cx="2182070" cy="492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get </a:t>
            </a:r>
            <a:r>
              <a:rPr sz="1400" spc="15">
                <a:solidFill>
                  <a:srgbClr val="000000"/>
                </a:solidFill>
                <a:latin typeface="WLVIHV+Cambria Math"/>
                <a:cs typeface="WLVIHV+Cambria Math"/>
              </a:rPr>
              <a:t>푑푣(0</a:t>
            </a:r>
            <a:r>
              <a:rPr sz="1500" spc="51" baseline="36857">
                <a:solidFill>
                  <a:srgbClr val="000000"/>
                </a:solidFill>
                <a:latin typeface="WLVIHV+Cambria Math"/>
                <a:cs typeface="WLVIHV+Cambria Math"/>
              </a:rPr>
              <a:t>+</a:t>
            </a:r>
            <a:r>
              <a:rPr sz="2100" baseline="36857">
                <a:solidFill>
                  <a:srgbClr val="000000"/>
                </a:solidFill>
                <a:latin typeface="WLVIHV+Cambria Math"/>
                <a:cs typeface="WLVIHV+Cambria Math"/>
              </a:rPr>
              <a:t>)/푑푡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 we use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482850" y="1977126"/>
            <a:ext cx="1135877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퐶푑푢/푑푡</a:t>
            </a:r>
            <a:r>
              <a:rPr sz="1400" spc="103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푖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486022" y="1987661"/>
            <a:ext cx="41576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678046" y="1977126"/>
            <a:ext cx="1360043" cy="5008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11">
                <a:solidFill>
                  <a:srgbClr val="000000"/>
                </a:solidFill>
                <a:latin typeface="WLVIHV+Cambria Math"/>
                <a:cs typeface="WLVIHV+Cambria Math"/>
              </a:rPr>
              <a:t>푑푣/푑푡</a:t>
            </a:r>
            <a:r>
              <a:rPr sz="1400" spc="99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75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푖</a:t>
            </a:r>
            <a:r>
              <a:rPr sz="1500" spc="101" baseline="-20571">
                <a:solidFill>
                  <a:srgbClr val="000000"/>
                </a:solidFill>
                <a:latin typeface="WLVIHV+Cambria Math"/>
                <a:cs typeface="WLVIHV+Cambria Math"/>
              </a:rPr>
              <a:t>ꢀ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/퐶</a:t>
            </a:r>
          </a:p>
          <a:p>
            <a:pPr marL="1048766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351910" y="2062938"/>
            <a:ext cx="267210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ꢀ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41019" y="2216394"/>
            <a:ext cx="302933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Applying KCL at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node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푎</a:t>
            </a:r>
            <a:r>
              <a:rPr sz="1400" spc="75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Fig.2(b),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883917" y="2564333"/>
            <a:ext cx="700368" cy="4767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18">
                <a:solidFill>
                  <a:srgbClr val="000000"/>
                </a:solidFill>
                <a:latin typeface="WLVIHV+Cambria Math"/>
                <a:cs typeface="WLVIHV+Cambria Math"/>
              </a:rPr>
              <a:t>푣(0</a:t>
            </a:r>
            <a:r>
              <a:rPr sz="1000" spc="51">
                <a:solidFill>
                  <a:srgbClr val="000000"/>
                </a:solidFill>
                <a:latin typeface="WLVIHV+Cambria Math"/>
                <a:cs typeface="WLVIHV+Cambria Math"/>
              </a:rPr>
              <a:t>+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)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41019" y="2699969"/>
            <a:ext cx="1875715" cy="604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20">
                <a:solidFill>
                  <a:srgbClr val="000000"/>
                </a:solidFill>
                <a:latin typeface="WLVIHV+Cambria Math"/>
                <a:cs typeface="WLVIHV+Cambria Math"/>
              </a:rPr>
              <a:t>푖(0</a:t>
            </a:r>
            <a:r>
              <a:rPr sz="1000" spc="55">
                <a:solidFill>
                  <a:srgbClr val="000000"/>
                </a:solidFill>
                <a:latin typeface="WLVIHV+Cambria Math"/>
                <a:cs typeface="WLVIHV+Cambria Math"/>
              </a:rPr>
              <a:t>+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)</a:t>
            </a:r>
            <a:r>
              <a:rPr sz="1400" spc="70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푖</a:t>
            </a:r>
            <a:r>
              <a:rPr sz="1500" spc="100" baseline="-21600">
                <a:solidFill>
                  <a:srgbClr val="000000"/>
                </a:solidFill>
                <a:latin typeface="WLVIHV+Cambria Math"/>
                <a:cs typeface="WLVIHV+Cambria Math"/>
              </a:rPr>
              <a:t>ꢀ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(0</a:t>
            </a:r>
            <a:r>
              <a:rPr sz="1000" spc="51">
                <a:solidFill>
                  <a:srgbClr val="000000"/>
                </a:solidFill>
                <a:latin typeface="WLVIHV+Cambria Math"/>
                <a:cs typeface="WLVIHV+Cambria Math"/>
              </a:rPr>
              <a:t>+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)</a:t>
            </a:r>
            <a:r>
              <a:rPr sz="1400" spc="-12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ꢁ</a:t>
            </a:r>
          </a:p>
          <a:p>
            <a:pPr marL="1516634" marR="0">
              <a:lnSpc>
                <a:spcPts val="936"/>
              </a:lnSpc>
              <a:spcBef>
                <a:spcPts val="5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576069" y="3136890"/>
            <a:ext cx="464490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12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41019" y="3256229"/>
            <a:ext cx="1251697" cy="5075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0</a:t>
            </a:r>
            <a:r>
              <a:rPr sz="1400" spc="81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87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푖</a:t>
            </a:r>
            <a:r>
              <a:rPr sz="1500" spc="101" baseline="-21333">
                <a:solidFill>
                  <a:srgbClr val="000000"/>
                </a:solidFill>
                <a:latin typeface="WLVIHV+Cambria Math"/>
                <a:cs typeface="WLVIHV+Cambria Math"/>
              </a:rPr>
              <a:t>ꢀ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(0</a:t>
            </a:r>
            <a:r>
              <a:rPr sz="1000" spc="51">
                <a:solidFill>
                  <a:srgbClr val="000000"/>
                </a:solidFill>
                <a:latin typeface="WLVIHV+Cambria Math"/>
                <a:cs typeface="WLVIHV+Cambria Math"/>
              </a:rPr>
              <a:t>+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)</a:t>
            </a:r>
            <a:r>
              <a:rPr sz="1400" spc="-12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ꢁ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861057" y="3256229"/>
            <a:ext cx="1570247" cy="50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⇒</a:t>
            </a:r>
            <a:r>
              <a:rPr sz="1400" spc="388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푖</a:t>
            </a:r>
            <a:r>
              <a:rPr sz="1500" spc="101" baseline="-21176">
                <a:solidFill>
                  <a:srgbClr val="000000"/>
                </a:solidFill>
                <a:latin typeface="WLVIHV+Cambria Math"/>
                <a:cs typeface="WLVIHV+Cambria Math"/>
              </a:rPr>
              <a:t>ꢀ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(0</a:t>
            </a:r>
            <a:r>
              <a:rPr sz="1000" spc="51">
                <a:solidFill>
                  <a:srgbClr val="000000"/>
                </a:solidFill>
                <a:latin typeface="WLVIHV+Cambria Math"/>
                <a:cs typeface="WLVIHV+Cambria Math"/>
              </a:rPr>
              <a:t>+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)</a:t>
            </a:r>
            <a:r>
              <a:rPr sz="1400" spc="74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ꢂ6퐴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624838" y="3391398"/>
            <a:ext cx="36543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2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541019" y="3725402"/>
            <a:ext cx="76667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Hence,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09600" y="4070736"/>
            <a:ext cx="607539" cy="557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ꢃꢄ(ꢅ</a:t>
            </a:r>
            <a:r>
              <a:rPr sz="1200" spc="50" baseline="37200">
                <a:solidFill>
                  <a:srgbClr val="000000"/>
                </a:solidFill>
                <a:latin typeface="WLVIHV+Cambria Math"/>
                <a:cs typeface="WLVIHV+Cambria Math"/>
              </a:rPr>
              <a:t>ꢆ</a:t>
            </a: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)</a:t>
            </a:r>
          </a:p>
          <a:p>
            <a:pPr marL="137159" marR="0">
              <a:lnSpc>
                <a:spcPts val="1167"/>
              </a:lnSpc>
              <a:spcBef>
                <a:spcPts val="318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ꢃꢇ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257604" y="4094810"/>
            <a:ext cx="362820" cy="533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47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−ꢈ</a:t>
            </a:r>
          </a:p>
          <a:p>
            <a:pPr marL="0" marR="0">
              <a:lnSpc>
                <a:spcPts val="1167"/>
              </a:lnSpc>
              <a:spcBef>
                <a:spcPts val="318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ꢅ.5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1076248" y="4150731"/>
            <a:ext cx="399908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1480058" y="4150731"/>
            <a:ext cx="1065343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ꢂ12푉/푠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11701" y="4164314"/>
            <a:ext cx="47532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(2)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541019" y="4446254"/>
            <a:ext cx="5082473" cy="9350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final values are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obtained when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inductor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replaced by</a:t>
            </a:r>
          </a:p>
          <a:p>
            <a:pPr marL="0" marR="0">
              <a:lnSpc>
                <a:spcPts val="1554"/>
              </a:lnSpc>
              <a:spcBef>
                <a:spcPts val="255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 short circuit and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capacitor by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 open circuit in</a:t>
            </a:r>
            <a:r>
              <a:rPr sz="14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Fig.2(b)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</a:p>
          <a:p>
            <a:pPr marL="0" marR="0">
              <a:lnSpc>
                <a:spcPts val="1554"/>
              </a:lnSpc>
              <a:spcBef>
                <a:spcPts val="29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giving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5164201" y="4784582"/>
            <a:ext cx="2136885" cy="9391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Fig.2</a:t>
            </a:r>
            <a:r>
              <a:rPr sz="1400" spc="-43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Equivalent</a:t>
            </a:r>
            <a:r>
              <a:rPr sz="14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circuit</a:t>
            </a:r>
            <a:r>
              <a:rPr sz="1400" spc="-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</a:p>
          <a:p>
            <a:pPr marL="0" marR="0">
              <a:lnSpc>
                <a:spcPts val="1554"/>
              </a:lnSpc>
              <a:spcBef>
                <a:spcPts val="255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circuit in</a:t>
            </a:r>
            <a:r>
              <a:rPr sz="14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Fig.1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for: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(a)</a:t>
            </a:r>
          </a:p>
          <a:p>
            <a:pPr marL="0" marR="0">
              <a:lnSpc>
                <a:spcPts val="1645"/>
              </a:lnSpc>
              <a:spcBef>
                <a:spcPts val="284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푡</a:t>
            </a:r>
            <a:r>
              <a:rPr sz="1400" spc="111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&lt;</a:t>
            </a:r>
            <a:r>
              <a:rPr sz="1400" spc="82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0,</a:t>
            </a:r>
            <a:r>
              <a:rPr sz="1400" spc="36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 spc="14">
                <a:solidFill>
                  <a:srgbClr val="000000"/>
                </a:solidFill>
                <a:latin typeface="WLVIHV+Cambria Math"/>
                <a:cs typeface="WLVIHV+Cambria Math"/>
              </a:rPr>
              <a:t>(푏)푡</a:t>
            </a:r>
            <a:r>
              <a:rPr sz="1400" spc="85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&gt;</a:t>
            </a:r>
            <a:r>
              <a:rPr sz="1400" spc="82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0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248460" y="5259146"/>
            <a:ext cx="33687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ꢉꢊ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609600" y="5315067"/>
            <a:ext cx="810169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18">
                <a:solidFill>
                  <a:srgbClr val="000000"/>
                </a:solidFill>
                <a:latin typeface="WLVIHV+Cambria Math"/>
                <a:cs typeface="WLVIHV+Cambria Math"/>
              </a:rPr>
              <a:t>푖(∞)</a:t>
            </a:r>
            <a:r>
              <a:rPr sz="1400" spc="51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490725" y="5315067"/>
            <a:ext cx="2294910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2퐴,</a:t>
            </a:r>
            <a:r>
              <a:rPr sz="1400" spc="-70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 spc="15">
                <a:solidFill>
                  <a:srgbClr val="000000"/>
                </a:solidFill>
                <a:latin typeface="WLVIHV+Cambria Math"/>
                <a:cs typeface="WLVIHV+Cambria Math"/>
              </a:rPr>
              <a:t>푣(∞)</a:t>
            </a:r>
            <a:r>
              <a:rPr sz="1400" spc="55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88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 spc="14">
                <a:solidFill>
                  <a:srgbClr val="000000"/>
                </a:solidFill>
                <a:latin typeface="WLVIHV+Cambria Math"/>
                <a:cs typeface="WLVIHV+Cambria Math"/>
              </a:rPr>
              <a:t>2푖(∞)</a:t>
            </a:r>
            <a:r>
              <a:rPr sz="1400" spc="43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ꢋ푉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4209922" y="5378942"/>
            <a:ext cx="47532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(3)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1202740" y="5454218"/>
            <a:ext cx="429755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4+ꢊ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541019" y="5676255"/>
            <a:ext cx="7456227" cy="7167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Next,</a:t>
            </a:r>
            <a:r>
              <a:rPr sz="14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-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obtain</a:t>
            </a:r>
            <a:r>
              <a:rPr sz="1400" spc="-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-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form</a:t>
            </a:r>
            <a:r>
              <a:rPr sz="1400" spc="-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-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transient</a:t>
            </a:r>
            <a:r>
              <a:rPr sz="1400" spc="-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response</a:t>
            </a:r>
            <a:r>
              <a:rPr sz="1400" spc="-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400" spc="-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푡</a:t>
            </a:r>
            <a:r>
              <a:rPr sz="1400" spc="123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&gt;</a:t>
            </a:r>
            <a:r>
              <a:rPr sz="1400" spc="70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0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400" spc="-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12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400" spc="-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turning</a:t>
            </a:r>
            <a:r>
              <a:rPr sz="14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off</a:t>
            </a:r>
            <a:r>
              <a:rPr sz="1400" spc="-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12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‐푉</a:t>
            </a:r>
            <a:r>
              <a:rPr sz="1400" spc="37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voltage</a:t>
            </a:r>
          </a:p>
          <a:p>
            <a:pPr marL="0" marR="0">
              <a:lnSpc>
                <a:spcPts val="1645"/>
              </a:lnSpc>
              <a:spcBef>
                <a:spcPts val="251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source, we have the circuit in</a:t>
            </a:r>
            <a:r>
              <a:rPr sz="14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Fig.3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 Applying KCL at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node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푎</a:t>
            </a:r>
            <a:r>
              <a:rPr sz="1400" spc="75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Fig.3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gives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609600" y="6275908"/>
            <a:ext cx="757845" cy="5592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4436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ꢄ</a:t>
            </a:r>
          </a:p>
          <a:p>
            <a:pPr marL="0" marR="0">
              <a:lnSpc>
                <a:spcPts val="827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푖</a:t>
            </a:r>
            <a:r>
              <a:rPr sz="1400" spc="124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988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ꢁ</a:t>
            </a:r>
          </a:p>
          <a:p>
            <a:pPr marL="294436" marR="0">
              <a:lnSpc>
                <a:spcPts val="70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ꢊ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1190548" y="6275908"/>
            <a:ext cx="460091" cy="533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ꢉ</a:t>
            </a:r>
            <a:r>
              <a:rPr sz="1000" spc="125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ꢃꢄ</a:t>
            </a:r>
          </a:p>
          <a:p>
            <a:pPr marL="0" marR="0">
              <a:lnSpc>
                <a:spcPts val="1167"/>
              </a:lnSpc>
              <a:spcBef>
                <a:spcPts val="318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ꢊ</a:t>
            </a:r>
            <a:r>
              <a:rPr sz="1000" spc="185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ꢃꢇ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4209922" y="6394180"/>
            <a:ext cx="47568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(4)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541019" y="6700504"/>
            <a:ext cx="335427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Applying KVL to the left mesh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results in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1114348" y="7051624"/>
            <a:ext cx="315694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ꢃꢌ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609600" y="7107545"/>
            <a:ext cx="1551357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ꢋ푖</a:t>
            </a:r>
            <a:r>
              <a:rPr sz="1400" spc="34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ꢁ 1</a:t>
            </a:r>
            <a:r>
              <a:rPr sz="1400" spc="1339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ꢁ</a:t>
            </a:r>
            <a:r>
              <a:rPr sz="1400" spc="14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푣</a:t>
            </a:r>
            <a:r>
              <a:rPr sz="1400" spc="117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0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4121530" y="7115032"/>
            <a:ext cx="47532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(5)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1109776" y="7246697"/>
            <a:ext cx="32705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ꢃꢇ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541019" y="7363577"/>
            <a:ext cx="4761715" cy="7150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Since we are interested in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푢</a:t>
            </a:r>
            <a:r>
              <a:rPr sz="1400" spc="79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 the moment, we substitute</a:t>
            </a:r>
          </a:p>
          <a:p>
            <a:pPr marL="0" marR="0">
              <a:lnSpc>
                <a:spcPts val="1645"/>
              </a:lnSpc>
              <a:spcBef>
                <a:spcPts val="288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푖</a:t>
            </a:r>
            <a:r>
              <a:rPr sz="1400" spc="87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4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Eq. (4) into Eq.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(5). 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obtain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5020945" y="7566136"/>
            <a:ext cx="2046099" cy="6699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Fig.3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Obtaining the form</a:t>
            </a:r>
          </a:p>
          <a:p>
            <a:pPr marL="0" marR="0">
              <a:lnSpc>
                <a:spcPts val="1554"/>
              </a:lnSpc>
              <a:spcBef>
                <a:spcPts val="15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 the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transient</a:t>
            </a:r>
            <a:r>
              <a:rPr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response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1082344" y="7985837"/>
            <a:ext cx="342870" cy="533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ꢃꢄ</a:t>
            </a:r>
          </a:p>
          <a:p>
            <a:pPr marL="7619" marR="0">
              <a:lnSpc>
                <a:spcPts val="1167"/>
              </a:lnSpc>
              <a:spcBef>
                <a:spcPts val="318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ꢃꢇ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1449577" y="7985837"/>
            <a:ext cx="446426" cy="533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ꢉ</a:t>
            </a:r>
            <a:r>
              <a:rPr sz="1000" spc="17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ꢃꢄ</a:t>
            </a:r>
          </a:p>
          <a:p>
            <a:pPr marL="0" marR="0">
              <a:lnSpc>
                <a:spcPts val="1167"/>
              </a:lnSpc>
              <a:spcBef>
                <a:spcPts val="318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ꢊ</a:t>
            </a:r>
            <a:r>
              <a:rPr sz="1000" spc="76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ꢃꢇ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1920494" y="7961762"/>
            <a:ext cx="516530" cy="5579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ꢉ</a:t>
            </a:r>
            <a:r>
              <a:rPr sz="1000" spc="17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000" spc="33">
                <a:solidFill>
                  <a:srgbClr val="000000"/>
                </a:solidFill>
                <a:latin typeface="WLVIHV+Cambria Math"/>
                <a:cs typeface="WLVIHV+Cambria Math"/>
              </a:rPr>
              <a:t>ꢃ</a:t>
            </a:r>
            <a:r>
              <a:rPr sz="1200" spc="40" baseline="37200">
                <a:solidFill>
                  <a:srgbClr val="000000"/>
                </a:solidFill>
                <a:latin typeface="WLVIHV+Cambria Math"/>
                <a:cs typeface="WLVIHV+Cambria Math"/>
              </a:rPr>
              <a:t>ꢍ</a:t>
            </a: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ꢄ</a:t>
            </a:r>
          </a:p>
          <a:p>
            <a:pPr marL="0" marR="0">
              <a:lnSpc>
                <a:spcPts val="1167"/>
              </a:lnSpc>
              <a:spcBef>
                <a:spcPts val="20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LVIHV+Cambria Math"/>
                <a:cs typeface="WLVIHV+Cambria Math"/>
              </a:rPr>
              <a:t>ꢊ</a:t>
            </a:r>
            <a:r>
              <a:rPr sz="1000" spc="52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000" spc="54">
                <a:solidFill>
                  <a:srgbClr val="000000"/>
                </a:solidFill>
                <a:latin typeface="WLVIHV+Cambria Math"/>
                <a:cs typeface="WLVIHV+Cambria Math"/>
              </a:rPr>
              <a:t>ꢃꢇ</a:t>
            </a:r>
            <a:r>
              <a:rPr sz="1200" baseline="30000">
                <a:solidFill>
                  <a:srgbClr val="000000"/>
                </a:solidFill>
                <a:latin typeface="WLVIHV+Cambria Math"/>
                <a:cs typeface="WLVIHV+Cambria Math"/>
              </a:rPr>
              <a:t>ꢍ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541019" y="8041757"/>
            <a:ext cx="777215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2푣</a:t>
            </a:r>
            <a:r>
              <a:rPr sz="1400" spc="28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ꢁ 2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1277366" y="8041757"/>
            <a:ext cx="399908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ꢁ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1748282" y="8041757"/>
            <a:ext cx="399908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ꢁ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2289301" y="8041757"/>
            <a:ext cx="871780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ꢁ 푣</a:t>
            </a:r>
            <a:r>
              <a:rPr sz="1400" spc="121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0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541019" y="8464153"/>
            <a:ext cx="41599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541019" y="8807653"/>
            <a:ext cx="554189" cy="7470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52">
                <a:solidFill>
                  <a:srgbClr val="000000"/>
                </a:solidFill>
                <a:latin typeface="WLVIHV+Cambria Math"/>
                <a:cs typeface="WLVIHV+Cambria Math"/>
              </a:rPr>
              <a:t>푑</a:t>
            </a:r>
            <a:r>
              <a:rPr sz="1500" spc="56" baseline="36857">
                <a:solidFill>
                  <a:srgbClr val="000000"/>
                </a:solidFill>
                <a:latin typeface="WLVIHV+Cambria Math"/>
                <a:cs typeface="WLVIHV+Cambria Math"/>
              </a:rPr>
              <a:t>ꢊ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푣</a:t>
            </a:r>
          </a:p>
          <a:p>
            <a:pPr marL="10668" marR="0">
              <a:lnSpc>
                <a:spcPts val="1641"/>
              </a:lnSpc>
              <a:spcBef>
                <a:spcPts val="371"/>
              </a:spcBef>
              <a:spcAft>
                <a:spcPct val="0"/>
              </a:spcAft>
            </a:pPr>
            <a:r>
              <a:rPr sz="1400" spc="62">
                <a:solidFill>
                  <a:srgbClr val="000000"/>
                </a:solidFill>
                <a:latin typeface="WLVIHV+Cambria Math"/>
                <a:cs typeface="WLVIHV+Cambria Math"/>
              </a:rPr>
              <a:t>푑푡</a:t>
            </a:r>
            <a:r>
              <a:rPr sz="1500" baseline="30000">
                <a:solidFill>
                  <a:srgbClr val="000000"/>
                </a:solidFill>
                <a:latin typeface="WLVIHV+Cambria Math"/>
                <a:cs typeface="WLVIHV+Cambria Math"/>
              </a:rPr>
              <a:t>ꢊ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1172260" y="8823950"/>
            <a:ext cx="46732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푑푣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872032" y="8959586"/>
            <a:ext cx="537643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ꢁ ꢎ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1417574" y="8959586"/>
            <a:ext cx="968935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ꢁ 6푣</a:t>
            </a:r>
            <a:r>
              <a:rPr sz="1400" spc="112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WLVIHV+Cambria Math"/>
                <a:cs typeface="WLVIHV+Cambria Math"/>
              </a:rPr>
              <a:t> </a:t>
            </a: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0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1185976" y="9078941"/>
            <a:ext cx="440680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1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WLVIHV+Cambria Math"/>
                <a:cs typeface="WLVIHV+Cambria Math"/>
              </a:rPr>
              <a:t>푑푡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541019" y="9412030"/>
            <a:ext cx="411077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4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this, we obtain the</a:t>
            </a:r>
            <a:r>
              <a:rPr sz="14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characteristic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equation as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3711575" y="10062264"/>
            <a:ext cx="35224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34</a:t>
            </a:r>
          </a:p>
        </p:txBody>
      </p:sp>
      <p:sp>
        <p:nvSpPr>
          <p:cNvPr id="6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293116"/>
            <a:ext cx="6952233" cy="1008400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41019" y="527805"/>
            <a:ext cx="1354671" cy="567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University of</a:t>
            </a:r>
            <a:r>
              <a:rPr sz="1200" i="1" spc="10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Diyala</a:t>
            </a:r>
          </a:p>
          <a:p>
            <a:pPr marL="0" marR="0">
              <a:lnSpc>
                <a:spcPts val="1311"/>
              </a:lnSpc>
              <a:spcBef>
                <a:spcPts val="94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Engineering</a:t>
            </a:r>
            <a:r>
              <a:rPr sz="1200" i="1" spc="10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College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956936" y="527805"/>
            <a:ext cx="1199208" cy="395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Electrical Circuits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1019" y="1156157"/>
            <a:ext cx="1475157" cy="492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61">
                <a:solidFill>
                  <a:srgbClr val="000000"/>
                </a:solidFill>
                <a:latin typeface="GECLHG+Cambria Math"/>
                <a:cs typeface="GECLHG+Cambria Math"/>
              </a:rPr>
              <a:t>푠</a:t>
            </a:r>
            <a:r>
              <a:rPr sz="1500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2</a:t>
            </a:r>
            <a:r>
              <a:rPr sz="1500" spc="38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+ 5푠</a:t>
            </a:r>
            <a:r>
              <a:rPr sz="1400" spc="23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+ 6</a:t>
            </a:r>
            <a:r>
              <a:rPr sz="1400" spc="81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41019" y="1536690"/>
            <a:ext cx="4971477" cy="872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with roots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푠</a:t>
            </a:r>
            <a:r>
              <a:rPr sz="1400" spc="112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−ꢀ</a:t>
            </a:r>
            <a:r>
              <a:rPr sz="1400" spc="4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푠</a:t>
            </a:r>
            <a:r>
              <a:rPr sz="1400" spc="112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−3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 Thus, the</a:t>
            </a:r>
            <a:r>
              <a:rPr sz="14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natural response is</a:t>
            </a:r>
          </a:p>
          <a:p>
            <a:pPr marL="68580" marR="0">
              <a:lnSpc>
                <a:spcPts val="1645"/>
              </a:lnSpc>
              <a:spcBef>
                <a:spcPts val="1153"/>
              </a:spcBef>
              <a:spcAft>
                <a:spcPct val="0"/>
              </a:spcAft>
            </a:pPr>
            <a:r>
              <a:rPr sz="1400" spc="-77">
                <a:solidFill>
                  <a:srgbClr val="000000"/>
                </a:solidFill>
                <a:latin typeface="GECLHG+Cambria Math"/>
                <a:cs typeface="GECLHG+Cambria Math"/>
              </a:rPr>
              <a:t>푣</a:t>
            </a:r>
            <a:r>
              <a:rPr sz="1500" spc="70" baseline="-23040">
                <a:solidFill>
                  <a:srgbClr val="000000"/>
                </a:solidFill>
                <a:latin typeface="GECLHG+Cambria Math"/>
                <a:cs typeface="GECLHG+Cambria Math"/>
              </a:rPr>
              <a:t>푛</a:t>
            </a:r>
            <a:r>
              <a:rPr sz="1400" spc="17">
                <a:solidFill>
                  <a:srgbClr val="000000"/>
                </a:solidFill>
                <a:latin typeface="GECLHG+Cambria Math"/>
                <a:cs typeface="GECLHG+Cambria Math"/>
              </a:rPr>
              <a:t>(푡)</a:t>
            </a:r>
            <a:r>
              <a:rPr sz="1400" spc="6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 spc="49">
                <a:solidFill>
                  <a:srgbClr val="000000"/>
                </a:solidFill>
                <a:latin typeface="GECLHG+Cambria Math"/>
                <a:cs typeface="GECLHG+Cambria Math"/>
              </a:rPr>
              <a:t>퐴푒</a:t>
            </a:r>
            <a:r>
              <a:rPr sz="1500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ꢁ2ꢂ</a:t>
            </a:r>
            <a:r>
              <a:rPr sz="1500" spc="61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+</a:t>
            </a:r>
            <a:r>
              <a:rPr sz="1400" spc="14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 spc="56">
                <a:solidFill>
                  <a:srgbClr val="000000"/>
                </a:solidFill>
                <a:latin typeface="GECLHG+Cambria Math"/>
                <a:cs typeface="GECLHG+Cambria Math"/>
              </a:rPr>
              <a:t>퐵푒</a:t>
            </a:r>
            <a:r>
              <a:rPr sz="1500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ꢁꢃꢂ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746493" y="1966325"/>
            <a:ext cx="47532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(6)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41019" y="2217918"/>
            <a:ext cx="7374114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where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퐴</a:t>
            </a:r>
            <a:r>
              <a:rPr sz="1400" spc="52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퐵</a:t>
            </a:r>
            <a:r>
              <a:rPr sz="1400" spc="81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are unknown constants to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determined later. The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steady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‐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state response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09600" y="2588250"/>
            <a:ext cx="1670229" cy="5008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-77">
                <a:solidFill>
                  <a:srgbClr val="000000"/>
                </a:solidFill>
                <a:latin typeface="GECLHG+Cambria Math"/>
                <a:cs typeface="GECLHG+Cambria Math"/>
              </a:rPr>
              <a:t>푣</a:t>
            </a:r>
            <a:r>
              <a:rPr sz="1500" spc="37" baseline="-20571">
                <a:solidFill>
                  <a:srgbClr val="000000"/>
                </a:solidFill>
                <a:latin typeface="GECLHG+Cambria Math"/>
                <a:cs typeface="GECLHG+Cambria Math"/>
              </a:rPr>
              <a:t>ꢄꢄ</a:t>
            </a:r>
            <a:r>
              <a:rPr sz="1400" spc="17">
                <a:solidFill>
                  <a:srgbClr val="000000"/>
                </a:solidFill>
                <a:latin typeface="GECLHG+Cambria Math"/>
                <a:cs typeface="GECLHG+Cambria Math"/>
              </a:rPr>
              <a:t>(푡)</a:t>
            </a:r>
            <a:r>
              <a:rPr sz="1400" spc="6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85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 spc="15">
                <a:solidFill>
                  <a:srgbClr val="000000"/>
                </a:solidFill>
                <a:latin typeface="GECLHG+Cambria Math"/>
                <a:cs typeface="GECLHG+Cambria Math"/>
              </a:rPr>
              <a:t>푣(∞)</a:t>
            </a:r>
            <a:r>
              <a:rPr sz="1400" spc="55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4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746493" y="2609453"/>
            <a:ext cx="47532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(7)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09600" y="2831957"/>
            <a:ext cx="207128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complete response is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09600" y="3018486"/>
            <a:ext cx="3207209" cy="492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25">
                <a:solidFill>
                  <a:srgbClr val="000000"/>
                </a:solidFill>
                <a:latin typeface="GECLHG+Cambria Math"/>
                <a:cs typeface="GECLHG+Cambria Math"/>
              </a:rPr>
              <a:t>푣(푡)</a:t>
            </a:r>
            <a:r>
              <a:rPr sz="1400" spc="5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푣</a:t>
            </a:r>
            <a:r>
              <a:rPr sz="1400" spc="513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+ 푣</a:t>
            </a:r>
            <a:r>
              <a:rPr sz="1400" spc="1042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4 + </a:t>
            </a:r>
            <a:r>
              <a:rPr sz="1400" spc="49">
                <a:solidFill>
                  <a:srgbClr val="000000"/>
                </a:solidFill>
                <a:latin typeface="GECLHG+Cambria Math"/>
                <a:cs typeface="GECLHG+Cambria Math"/>
              </a:rPr>
              <a:t>퐴푒</a:t>
            </a:r>
            <a:r>
              <a:rPr sz="1500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ꢁ2ꢂ</a:t>
            </a:r>
            <a:r>
              <a:rPr sz="1500" spc="72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+ </a:t>
            </a:r>
            <a:r>
              <a:rPr sz="1400" spc="62">
                <a:solidFill>
                  <a:srgbClr val="000000"/>
                </a:solidFill>
                <a:latin typeface="GECLHG+Cambria Math"/>
                <a:cs typeface="GECLHG+Cambria Math"/>
              </a:rPr>
              <a:t>퐵푒</a:t>
            </a:r>
            <a:r>
              <a:rPr sz="1500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ꢁꢃꢂ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746493" y="3092561"/>
            <a:ext cx="47532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(8)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262176" y="3120593"/>
            <a:ext cx="246210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ECLHG+Cambria Math"/>
                <a:cs typeface="GECLHG+Cambria Math"/>
              </a:rPr>
              <a:t>ꢂ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626361" y="3120593"/>
            <a:ext cx="312915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ECLHG+Cambria Math"/>
                <a:cs typeface="GECLHG+Cambria Math"/>
              </a:rPr>
              <a:t>ꢄꢄ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41019" y="3344154"/>
            <a:ext cx="7455780" cy="7153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now determine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퐴</a:t>
            </a:r>
            <a:r>
              <a:rPr sz="1400" spc="52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퐵</a:t>
            </a:r>
            <a:r>
              <a:rPr sz="1400" spc="83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using the</a:t>
            </a:r>
            <a:r>
              <a:rPr sz="14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initial values. From</a:t>
            </a:r>
            <a:r>
              <a:rPr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Eq. (1),</a:t>
            </a:r>
            <a:r>
              <a:rPr sz="14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25">
                <a:solidFill>
                  <a:srgbClr val="000000"/>
                </a:solidFill>
                <a:latin typeface="GECLHG+Cambria Math"/>
                <a:cs typeface="GECLHG+Cambria Math"/>
              </a:rPr>
              <a:t>푣(푂)</a:t>
            </a:r>
            <a:r>
              <a:rPr sz="1400" spc="57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1ꢀ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 Substituting</a:t>
            </a:r>
          </a:p>
          <a:p>
            <a:pPr marL="0" marR="0">
              <a:lnSpc>
                <a:spcPts val="1645"/>
              </a:lnSpc>
              <a:spcBef>
                <a:spcPts val="291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this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into Eq. (8) at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푡</a:t>
            </a:r>
            <a:r>
              <a:rPr sz="1400" spc="111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0</a:t>
            </a:r>
            <a:r>
              <a:rPr sz="1400" spc="33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gives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09600" y="3954135"/>
            <a:ext cx="2639767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1ꢀ</a:t>
            </a:r>
            <a:r>
              <a:rPr sz="1400" spc="77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4 + 퐴</a:t>
            </a:r>
            <a:r>
              <a:rPr sz="1400" spc="17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+ 퐵</a:t>
            </a:r>
            <a:r>
              <a:rPr sz="1400" spc="428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⇒</a:t>
            </a:r>
            <a:r>
              <a:rPr sz="1400" spc="388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퐴</a:t>
            </a:r>
            <a:r>
              <a:rPr sz="1400" spc="17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+ 퐵</a:t>
            </a:r>
            <a:r>
              <a:rPr sz="1400" spc="120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8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746493" y="3960098"/>
            <a:ext cx="47532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(9)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41019" y="4159875"/>
            <a:ext cx="302232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Taking the derivative of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푣</a:t>
            </a:r>
            <a:r>
              <a:rPr sz="1400" spc="81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Eq. (8),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09600" y="4516958"/>
            <a:ext cx="342870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ECLHG+Cambria Math"/>
                <a:cs typeface="GECLHG+Cambria Math"/>
              </a:rPr>
              <a:t>푑ꢅ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815339" y="4556582"/>
            <a:ext cx="1875620" cy="492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75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 spc="25">
                <a:solidFill>
                  <a:srgbClr val="000000"/>
                </a:solidFill>
                <a:latin typeface="GECLHG+Cambria Math"/>
                <a:cs typeface="GECLHG+Cambria Math"/>
              </a:rPr>
              <a:t>−ꢀ퐴푒</a:t>
            </a:r>
            <a:r>
              <a:rPr sz="1500" baseline="36857">
                <a:solidFill>
                  <a:srgbClr val="000000"/>
                </a:solidFill>
                <a:latin typeface="GECLHG+Cambria Math"/>
                <a:cs typeface="GECLHG+Cambria Math"/>
              </a:rPr>
              <a:t>ꢁ2ꢂ</a:t>
            </a:r>
            <a:r>
              <a:rPr sz="1500" spc="73" baseline="36857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− </a:t>
            </a:r>
            <a:r>
              <a:rPr sz="1400" spc="40">
                <a:solidFill>
                  <a:srgbClr val="000000"/>
                </a:solidFill>
                <a:latin typeface="GECLHG+Cambria Math"/>
                <a:cs typeface="GECLHG+Cambria Math"/>
              </a:rPr>
              <a:t>3퐵푒</a:t>
            </a:r>
            <a:r>
              <a:rPr sz="1500" baseline="36857">
                <a:solidFill>
                  <a:srgbClr val="000000"/>
                </a:solidFill>
                <a:latin typeface="GECLHG+Cambria Math"/>
                <a:cs typeface="GECLHG+Cambria Math"/>
              </a:rPr>
              <a:t>ꢁꢃꢂ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658102" y="4600178"/>
            <a:ext cx="563763" cy="9411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(10)</a:t>
            </a:r>
          </a:p>
          <a:p>
            <a:pPr marL="0" marR="0">
              <a:lnSpc>
                <a:spcPts val="1554"/>
              </a:lnSpc>
              <a:spcBef>
                <a:spcPts val="2151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(11)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17219" y="4712030"/>
            <a:ext cx="32705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ECLHG+Cambria Math"/>
                <a:cs typeface="GECLHG+Cambria Math"/>
              </a:rPr>
              <a:t>푑ꢂ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541019" y="4869926"/>
            <a:ext cx="3731325" cy="8771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Substituting Eq.(2) into Eq.(10), at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t=0 gives</a:t>
            </a:r>
          </a:p>
          <a:p>
            <a:pPr marL="68580" marR="0">
              <a:lnSpc>
                <a:spcPts val="1645"/>
              </a:lnSpc>
              <a:spcBef>
                <a:spcPts val="18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−1ꢀ</a:t>
            </a:r>
            <a:r>
              <a:rPr sz="1400" spc="81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−ꢀ퐴</a:t>
            </a:r>
            <a:r>
              <a:rPr sz="1400" spc="15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− 3퐵</a:t>
            </a:r>
            <a:r>
              <a:rPr sz="1400" spc="63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⇒</a:t>
            </a:r>
            <a:r>
              <a:rPr sz="1400" spc="40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ꢀ퐴 + 3퐵</a:t>
            </a:r>
            <a:r>
              <a:rPr sz="1400" spc="112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1ꢀ</a:t>
            </a:r>
          </a:p>
          <a:p>
            <a:pPr marL="0" marR="0">
              <a:lnSpc>
                <a:spcPts val="1554"/>
              </a:lnSpc>
              <a:spcBef>
                <a:spcPts val="32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4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Eqs. (9) and (11), we obtain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541019" y="5641203"/>
            <a:ext cx="847639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퐴</a:t>
            </a:r>
            <a:r>
              <a:rPr sz="1400" spc="88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87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1ꢀ,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1475486" y="5641203"/>
            <a:ext cx="851587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퐵</a:t>
            </a:r>
            <a:r>
              <a:rPr sz="1400" spc="128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−4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541019" y="6011656"/>
            <a:ext cx="194049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that Eq. (8) becomes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609600" y="6356680"/>
            <a:ext cx="2515701" cy="4920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28">
                <a:solidFill>
                  <a:srgbClr val="000000"/>
                </a:solidFill>
                <a:latin typeface="GECLHG+Cambria Math"/>
                <a:cs typeface="GECLHG+Cambria Math"/>
              </a:rPr>
              <a:t>푣(푡)</a:t>
            </a:r>
            <a:r>
              <a:rPr sz="1400" spc="40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4 + </a:t>
            </a:r>
            <a:r>
              <a:rPr sz="1400" spc="31">
                <a:solidFill>
                  <a:srgbClr val="000000"/>
                </a:solidFill>
                <a:latin typeface="GECLHG+Cambria Math"/>
                <a:cs typeface="GECLHG+Cambria Math"/>
              </a:rPr>
              <a:t>1ꢀ푒</a:t>
            </a:r>
            <a:r>
              <a:rPr sz="1500" baseline="36857">
                <a:solidFill>
                  <a:srgbClr val="000000"/>
                </a:solidFill>
                <a:latin typeface="GECLHG+Cambria Math"/>
                <a:cs typeface="GECLHG+Cambria Math"/>
              </a:rPr>
              <a:t>ꢁ2ꢂ</a:t>
            </a:r>
            <a:r>
              <a:rPr sz="1500" spc="61" baseline="36857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− </a:t>
            </a:r>
            <a:r>
              <a:rPr sz="1400" spc="44">
                <a:solidFill>
                  <a:srgbClr val="000000"/>
                </a:solidFill>
                <a:latin typeface="GECLHG+Cambria Math"/>
                <a:cs typeface="GECLHG+Cambria Math"/>
              </a:rPr>
              <a:t>4푒</a:t>
            </a:r>
            <a:r>
              <a:rPr sz="1500" spc="27" baseline="36857">
                <a:solidFill>
                  <a:srgbClr val="000000"/>
                </a:solidFill>
                <a:latin typeface="GECLHG+Cambria Math"/>
                <a:cs typeface="GECLHG+Cambria Math"/>
              </a:rPr>
              <a:t>ꢁꢃꢂ</a:t>
            </a:r>
            <a:r>
              <a:rPr sz="1400" spc="36">
                <a:solidFill>
                  <a:srgbClr val="000000"/>
                </a:solidFill>
                <a:latin typeface="GECLHG+Cambria Math"/>
                <a:cs typeface="GECLHG+Cambria Math"/>
              </a:rPr>
              <a:t>푉,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233039" y="6372978"/>
            <a:ext cx="671755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푡</a:t>
            </a:r>
            <a:r>
              <a:rPr sz="1400" spc="123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&gt;</a:t>
            </a:r>
            <a:r>
              <a:rPr sz="1400" spc="70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0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6658102" y="6377416"/>
            <a:ext cx="56376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(12)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541019" y="6577193"/>
            <a:ext cx="7344719" cy="712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41">
                <a:solidFill>
                  <a:srgbClr val="000000"/>
                </a:solidFill>
                <a:latin typeface="GECLHG+Cambria Math"/>
                <a:cs typeface="GECLHG+Cambria Math"/>
              </a:rPr>
              <a:t>푣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 we can obtain other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quantities of interest by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referring to</a:t>
            </a:r>
            <a:r>
              <a:rPr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Fig.2(b)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 To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obtain </a:t>
            </a:r>
            <a:r>
              <a:rPr sz="1400" spc="47">
                <a:solidFill>
                  <a:srgbClr val="000000"/>
                </a:solidFill>
                <a:latin typeface="GECLHG+Cambria Math"/>
                <a:cs typeface="GECLHG+Cambria Math"/>
              </a:rPr>
              <a:t>푖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 for</a:t>
            </a:r>
          </a:p>
          <a:p>
            <a:pPr marL="0" marR="0">
              <a:lnSpc>
                <a:spcPts val="1554"/>
              </a:lnSpc>
              <a:spcBef>
                <a:spcPts val="308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example,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609600" y="7172021"/>
            <a:ext cx="757845" cy="5592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4436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ECLHG+Cambria Math"/>
                <a:cs typeface="GECLHG+Cambria Math"/>
              </a:rPr>
              <a:t>ꢅ</a:t>
            </a:r>
          </a:p>
          <a:p>
            <a:pPr marL="0" marR="0">
              <a:lnSpc>
                <a:spcPts val="827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푖</a:t>
            </a:r>
            <a:r>
              <a:rPr sz="1400" spc="124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988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+</a:t>
            </a:r>
          </a:p>
          <a:p>
            <a:pPr marL="294436" marR="0">
              <a:lnSpc>
                <a:spcPts val="708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ECLHG+Cambria Math"/>
                <a:cs typeface="GECLHG+Cambria Math"/>
              </a:rPr>
              <a:t>2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1190548" y="7172021"/>
            <a:ext cx="446375" cy="533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ECLHG+Cambria Math"/>
                <a:cs typeface="GECLHG+Cambria Math"/>
              </a:rPr>
              <a:t>ꢆ</a:t>
            </a:r>
            <a:r>
              <a:rPr sz="1000" spc="17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000">
                <a:solidFill>
                  <a:srgbClr val="000000"/>
                </a:solidFill>
                <a:latin typeface="GECLHG+Cambria Math"/>
                <a:cs typeface="GECLHG+Cambria Math"/>
              </a:rPr>
              <a:t>푑ꢅ</a:t>
            </a:r>
          </a:p>
          <a:p>
            <a:pPr marL="0" marR="0">
              <a:lnSpc>
                <a:spcPts val="1167"/>
              </a:lnSpc>
              <a:spcBef>
                <a:spcPts val="318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ECLHG+Cambria Math"/>
                <a:cs typeface="GECLHG+Cambria Math"/>
              </a:rPr>
              <a:t>2</a:t>
            </a:r>
            <a:r>
              <a:rPr sz="1000" spc="7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000">
                <a:solidFill>
                  <a:srgbClr val="000000"/>
                </a:solidFill>
                <a:latin typeface="GECLHG+Cambria Math"/>
                <a:cs typeface="GECLHG+Cambria Math"/>
              </a:rPr>
              <a:t>푑ꢂ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1498346" y="7211645"/>
            <a:ext cx="3371953" cy="7556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ꢀ + </a:t>
            </a:r>
            <a:r>
              <a:rPr sz="1400" spc="38">
                <a:solidFill>
                  <a:srgbClr val="000000"/>
                </a:solidFill>
                <a:latin typeface="GECLHG+Cambria Math"/>
                <a:cs typeface="GECLHG+Cambria Math"/>
              </a:rPr>
              <a:t>6푒</a:t>
            </a:r>
            <a:r>
              <a:rPr sz="1500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ꢁ2ꢂ</a:t>
            </a:r>
            <a:r>
              <a:rPr sz="1500" spc="73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− </a:t>
            </a:r>
            <a:r>
              <a:rPr sz="1400" spc="44">
                <a:solidFill>
                  <a:srgbClr val="000000"/>
                </a:solidFill>
                <a:latin typeface="GECLHG+Cambria Math"/>
                <a:cs typeface="GECLHG+Cambria Math"/>
              </a:rPr>
              <a:t>ꢀ푒</a:t>
            </a:r>
            <a:r>
              <a:rPr sz="1500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ꢁꢃꢂ</a:t>
            </a:r>
            <a:r>
              <a:rPr sz="1500" spc="61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− </a:t>
            </a:r>
            <a:r>
              <a:rPr sz="1400" spc="31">
                <a:solidFill>
                  <a:srgbClr val="000000"/>
                </a:solidFill>
                <a:latin typeface="GECLHG+Cambria Math"/>
                <a:cs typeface="GECLHG+Cambria Math"/>
              </a:rPr>
              <a:t>1ꢀ푒</a:t>
            </a:r>
            <a:r>
              <a:rPr sz="1500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ꢁ2ꢂ</a:t>
            </a:r>
            <a:r>
              <a:rPr sz="1500" spc="61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+ </a:t>
            </a:r>
            <a:r>
              <a:rPr sz="1400" spc="44">
                <a:solidFill>
                  <a:srgbClr val="000000"/>
                </a:solidFill>
                <a:latin typeface="GECLHG+Cambria Math"/>
                <a:cs typeface="GECLHG+Cambria Math"/>
              </a:rPr>
              <a:t>6푒</a:t>
            </a:r>
            <a:r>
              <a:rPr sz="1500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ꢁꢃꢂ</a:t>
            </a:r>
          </a:p>
          <a:p>
            <a:pPr marL="1256156" marR="0">
              <a:lnSpc>
                <a:spcPts val="1645"/>
              </a:lnSpc>
              <a:spcBef>
                <a:spcPts val="48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푡</a:t>
            </a:r>
            <a:r>
              <a:rPr sz="1400" spc="111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&gt;</a:t>
            </a:r>
            <a:r>
              <a:rPr sz="1400" spc="82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0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6658102" y="7343632"/>
            <a:ext cx="56376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(13)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728472" y="7475297"/>
            <a:ext cx="1978397" cy="4920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75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ꢀ − </a:t>
            </a:r>
            <a:r>
              <a:rPr sz="1400" spc="44">
                <a:solidFill>
                  <a:srgbClr val="000000"/>
                </a:solidFill>
                <a:latin typeface="GECLHG+Cambria Math"/>
                <a:cs typeface="GECLHG+Cambria Math"/>
              </a:rPr>
              <a:t>6푒</a:t>
            </a:r>
            <a:r>
              <a:rPr sz="1500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ꢁ2ꢂ</a:t>
            </a:r>
            <a:r>
              <a:rPr sz="1500" spc="73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+ </a:t>
            </a:r>
            <a:r>
              <a:rPr sz="1400" spc="38">
                <a:solidFill>
                  <a:srgbClr val="000000"/>
                </a:solidFill>
                <a:latin typeface="GECLHG+Cambria Math"/>
                <a:cs typeface="GECLHG+Cambria Math"/>
              </a:rPr>
              <a:t>4푒</a:t>
            </a:r>
            <a:r>
              <a:rPr sz="1500" spc="25" baseline="36856">
                <a:solidFill>
                  <a:srgbClr val="000000"/>
                </a:solidFill>
                <a:latin typeface="GECLHG+Cambria Math"/>
                <a:cs typeface="GECLHG+Cambria Math"/>
              </a:rPr>
              <a:t>ꢁꢃꢂ</a:t>
            </a:r>
            <a:r>
              <a:rPr sz="1400" spc="12">
                <a:solidFill>
                  <a:srgbClr val="000000"/>
                </a:solidFill>
                <a:latin typeface="GECLHG+Cambria Math"/>
                <a:cs typeface="GECLHG+Cambria Math"/>
              </a:rPr>
              <a:t>퐴,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541019" y="7695809"/>
            <a:ext cx="3966874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Notice that </a:t>
            </a:r>
            <a:r>
              <a:rPr sz="1400" spc="27">
                <a:solidFill>
                  <a:srgbClr val="000000"/>
                </a:solidFill>
                <a:latin typeface="GECLHG+Cambria Math"/>
                <a:cs typeface="GECLHG+Cambria Math"/>
              </a:rPr>
              <a:t>푖(푂)</a:t>
            </a:r>
            <a:r>
              <a:rPr sz="1400" spc="56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0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 in agreement with Eq. (1).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541019" y="8082905"/>
            <a:ext cx="4884204" cy="716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ED008D"/>
                </a:solidFill>
                <a:latin typeface="Times New Roman"/>
                <a:cs typeface="Times New Roman"/>
              </a:rPr>
              <a:t>H.W. 9: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Determine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푣</a:t>
            </a:r>
            <a:r>
              <a:rPr sz="1400" spc="81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푖</a:t>
            </a:r>
            <a:r>
              <a:rPr sz="1400" spc="91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푡</a:t>
            </a:r>
            <a:r>
              <a:rPr sz="1400" spc="123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&gt;</a:t>
            </a:r>
            <a:r>
              <a:rPr sz="1400" spc="82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GECLHG+Cambria Math"/>
                <a:cs typeface="GECLHG+Cambria Math"/>
              </a:rPr>
              <a:t>0</a:t>
            </a:r>
            <a:r>
              <a:rPr sz="1400" spc="33">
                <a:solidFill>
                  <a:srgbClr val="000000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 the circuit of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Fig.1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0" marR="0">
              <a:lnSpc>
                <a:spcPts val="1645"/>
              </a:lnSpc>
              <a:spcBef>
                <a:spcPts val="174"/>
              </a:spcBef>
              <a:spcAft>
                <a:spcPct val="0"/>
              </a:spcAft>
            </a:pPr>
            <a:r>
              <a:rPr sz="2100" b="1" baseline="-40990">
                <a:solidFill>
                  <a:srgbClr val="ED008D"/>
                </a:solidFill>
                <a:latin typeface="Times New Roman"/>
                <a:cs typeface="Times New Roman"/>
              </a:rPr>
              <a:t>Answer:</a:t>
            </a:r>
            <a:r>
              <a:rPr sz="2100" b="1" spc="-188" baseline="-40990">
                <a:solidFill>
                  <a:srgbClr val="ED008D"/>
                </a:solidFill>
                <a:latin typeface="Times New Roman"/>
                <a:cs typeface="Times New Roman"/>
              </a:rPr>
              <a:t> </a:t>
            </a:r>
            <a:r>
              <a:rPr sz="2100" baseline="-40990">
                <a:solidFill>
                  <a:srgbClr val="ED008D"/>
                </a:solidFill>
                <a:latin typeface="GECLHG+Cambria Math"/>
                <a:cs typeface="GECLHG+Cambria Math"/>
              </a:rPr>
              <a:t>ퟏퟐ(ퟏ</a:t>
            </a:r>
            <a:r>
              <a:rPr sz="2100" spc="-164" baseline="-40990">
                <a:solidFill>
                  <a:srgbClr val="ED008D"/>
                </a:solidFill>
                <a:latin typeface="GECLHG+Cambria Math"/>
                <a:cs typeface="GECLHG+Cambria Math"/>
              </a:rPr>
              <a:t> </a:t>
            </a:r>
            <a:r>
              <a:rPr sz="2100" baseline="-40990">
                <a:solidFill>
                  <a:srgbClr val="ED008D"/>
                </a:solidFill>
                <a:latin typeface="GECLHG+Cambria Math"/>
                <a:cs typeface="GECLHG+Cambria Math"/>
              </a:rPr>
              <a:t>−</a:t>
            </a:r>
            <a:r>
              <a:rPr sz="2100" spc="-152" baseline="-40990">
                <a:solidFill>
                  <a:srgbClr val="ED008D"/>
                </a:solidFill>
                <a:latin typeface="GECLHG+Cambria Math"/>
                <a:cs typeface="GECLHG+Cambria Math"/>
              </a:rPr>
              <a:t> </a:t>
            </a:r>
            <a:r>
              <a:rPr sz="2100" baseline="-40990">
                <a:solidFill>
                  <a:srgbClr val="ED008D"/>
                </a:solidFill>
                <a:latin typeface="GECLHG+Cambria Math"/>
                <a:cs typeface="GECLHG+Cambria Math"/>
              </a:rPr>
              <a:t>풆</a:t>
            </a:r>
            <a:r>
              <a:rPr sz="1500" spc="21" baseline="36857">
                <a:solidFill>
                  <a:srgbClr val="ED008D"/>
                </a:solidFill>
                <a:latin typeface="GECLHG+Cambria Math"/>
                <a:cs typeface="GECLHG+Cambria Math"/>
              </a:rPr>
              <a:t>ꢁퟓ풕</a:t>
            </a:r>
            <a:r>
              <a:rPr sz="1400">
                <a:solidFill>
                  <a:srgbClr val="ED008D"/>
                </a:solidFill>
                <a:latin typeface="GECLHG+Cambria Math"/>
                <a:cs typeface="GECLHG+Cambria Math"/>
              </a:rPr>
              <a:t>)푽,</a:t>
            </a:r>
            <a:r>
              <a:rPr sz="1400" spc="23">
                <a:solidFill>
                  <a:srgbClr val="ED008D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ED008D"/>
                </a:solidFill>
                <a:latin typeface="GECLHG+Cambria Math"/>
                <a:cs typeface="GECLHG+Cambria Math"/>
              </a:rPr>
              <a:t>ퟑ(ퟏ</a:t>
            </a:r>
            <a:r>
              <a:rPr sz="1400" spc="-11">
                <a:solidFill>
                  <a:srgbClr val="ED008D"/>
                </a:solidFill>
                <a:latin typeface="GECLHG+Cambria Math"/>
                <a:cs typeface="GECLHG+Cambria Math"/>
              </a:rPr>
              <a:t> </a:t>
            </a:r>
            <a:r>
              <a:rPr sz="1400">
                <a:solidFill>
                  <a:srgbClr val="ED008D"/>
                </a:solidFill>
                <a:latin typeface="GECLHG+Cambria Math"/>
                <a:cs typeface="GECLHG+Cambria Math"/>
              </a:rPr>
              <a:t>− 풆</a:t>
            </a:r>
            <a:r>
              <a:rPr sz="1500" spc="18" baseline="36857">
                <a:solidFill>
                  <a:srgbClr val="ED008D"/>
                </a:solidFill>
                <a:latin typeface="GECLHG+Cambria Math"/>
                <a:cs typeface="GECLHG+Cambria Math"/>
              </a:rPr>
              <a:t>ꢁퟓ풕</a:t>
            </a:r>
            <a:r>
              <a:rPr sz="1400">
                <a:solidFill>
                  <a:srgbClr val="ED008D"/>
                </a:solidFill>
                <a:latin typeface="GECLHG+Cambria Math"/>
                <a:cs typeface="GECLHG+Cambria Math"/>
              </a:rPr>
              <a:t>)푨.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3711575" y="10062264"/>
            <a:ext cx="35224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35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2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293116"/>
            <a:ext cx="6952233" cy="1008400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41019" y="527805"/>
            <a:ext cx="1354671" cy="567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University of</a:t>
            </a:r>
            <a:r>
              <a:rPr sz="1200" i="1" spc="10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Diyala</a:t>
            </a:r>
          </a:p>
          <a:p>
            <a:pPr marL="0" marR="0">
              <a:lnSpc>
                <a:spcPts val="1311"/>
              </a:lnSpc>
              <a:spcBef>
                <a:spcPts val="94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Engineering</a:t>
            </a:r>
            <a:r>
              <a:rPr sz="1200" i="1" spc="10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College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956936" y="527805"/>
            <a:ext cx="1199208" cy="395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Electrical Circuits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1019" y="1186170"/>
            <a:ext cx="4670387" cy="9070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ED008D"/>
                </a:solidFill>
                <a:latin typeface="Times New Roman"/>
                <a:cs typeface="Times New Roman"/>
              </a:rPr>
              <a:t>Example 10: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Find </a:t>
            </a:r>
            <a:r>
              <a:rPr sz="1400" spc="-77">
                <a:solidFill>
                  <a:srgbClr val="000000"/>
                </a:solidFill>
                <a:latin typeface="TOSQFN+Cambria Math"/>
                <a:cs typeface="TOSQFN+Cambria Math"/>
              </a:rPr>
              <a:t>푣</a:t>
            </a:r>
            <a:r>
              <a:rPr sz="1500" spc="82" baseline="-20571">
                <a:solidFill>
                  <a:srgbClr val="000000"/>
                </a:solidFill>
                <a:latin typeface="TOSQFN+Cambria Math"/>
                <a:cs typeface="TOSQFN+Cambria Math"/>
              </a:rPr>
              <a:t>표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(푡)</a:t>
            </a:r>
            <a:r>
              <a:rPr sz="1400" spc="37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푡</a:t>
            </a:r>
            <a:r>
              <a:rPr sz="1400" spc="111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&gt;</a:t>
            </a:r>
            <a:r>
              <a:rPr sz="1400" spc="82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0</a:t>
            </a:r>
            <a:r>
              <a:rPr sz="1400" spc="44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 the circuit of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Fig.1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0" marR="0">
              <a:lnSpc>
                <a:spcPts val="1554"/>
              </a:lnSpc>
              <a:spcBef>
                <a:spcPts val="27"/>
              </a:spcBef>
              <a:spcAft>
                <a:spcPct val="0"/>
              </a:spcAft>
            </a:pPr>
            <a:r>
              <a:rPr sz="1400" b="1">
                <a:solidFill>
                  <a:srgbClr val="ED008D"/>
                </a:solidFill>
                <a:latin typeface="Times New Roman"/>
                <a:cs typeface="Times New Roman"/>
              </a:rPr>
              <a:t>Solution:</a:t>
            </a:r>
          </a:p>
          <a:p>
            <a:pPr marL="0" marR="0">
              <a:lnSpc>
                <a:spcPts val="160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This</a:t>
            </a:r>
            <a:r>
              <a:rPr sz="1400" spc="1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1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</a:t>
            </a:r>
            <a:r>
              <a:rPr sz="1400" spc="1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example</a:t>
            </a:r>
            <a:r>
              <a:rPr sz="1400" spc="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1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400" spc="1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second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‐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order</a:t>
            </a:r>
            <a:r>
              <a:rPr sz="1400" spc="1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circuit</a:t>
            </a:r>
            <a:r>
              <a:rPr sz="1400" spc="1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sz="1400" spc="1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two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41019" y="1858254"/>
            <a:ext cx="4603787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inductors.</a:t>
            </a:r>
            <a:r>
              <a:rPr sz="14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1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first</a:t>
            </a:r>
            <a:r>
              <a:rPr sz="14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obtain</a:t>
            </a:r>
            <a:r>
              <a:rPr sz="1400" spc="1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mesh</a:t>
            </a:r>
            <a:r>
              <a:rPr sz="14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currents</a:t>
            </a:r>
            <a:r>
              <a:rPr sz="1400" spc="1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푖</a:t>
            </a:r>
            <a:r>
              <a:rPr sz="1400" spc="796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푖</a:t>
            </a:r>
            <a:r>
              <a:rPr sz="1400" spc="327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895978" y="1944065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1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418965" y="1944065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2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41019" y="2105009"/>
            <a:ext cx="4605747" cy="933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  <a:r>
              <a:rPr sz="1400" spc="1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happen</a:t>
            </a:r>
            <a:r>
              <a:rPr sz="1400" spc="1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1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400" spc="1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currents</a:t>
            </a:r>
            <a:r>
              <a:rPr sz="1400" spc="1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through</a:t>
            </a:r>
            <a:r>
              <a:rPr sz="1400" spc="1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inductors.</a:t>
            </a:r>
          </a:p>
          <a:p>
            <a:pPr marL="0" marR="0">
              <a:lnSpc>
                <a:spcPts val="1554"/>
              </a:lnSpc>
              <a:spcBef>
                <a:spcPts val="243"/>
              </a:spcBef>
              <a:spcAft>
                <a:spcPct val="0"/>
              </a:spcAft>
            </a:pP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1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need</a:t>
            </a:r>
            <a:r>
              <a:rPr sz="1400" spc="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obtain</a:t>
            </a:r>
            <a:r>
              <a:rPr sz="1400" spc="1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initial</a:t>
            </a:r>
            <a:r>
              <a:rPr sz="1400" spc="1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1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final</a:t>
            </a:r>
            <a:r>
              <a:rPr sz="1400" spc="1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values</a:t>
            </a:r>
            <a:r>
              <a:rPr sz="1400" spc="15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1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these</a:t>
            </a:r>
          </a:p>
          <a:p>
            <a:pPr marL="0" marR="0">
              <a:lnSpc>
                <a:spcPts val="1554"/>
              </a:lnSpc>
              <a:spcBef>
                <a:spcPts val="29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currents.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41019" y="2913329"/>
            <a:ext cx="4387008" cy="5171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푡</a:t>
            </a:r>
            <a:r>
              <a:rPr sz="1400" spc="125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&lt;</a:t>
            </a:r>
            <a:r>
              <a:rPr sz="1400" spc="70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0,</a:t>
            </a:r>
            <a:r>
              <a:rPr sz="1400" spc="1235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 spc="15">
                <a:solidFill>
                  <a:srgbClr val="000000"/>
                </a:solidFill>
                <a:latin typeface="TOSQFN+Cambria Math"/>
                <a:cs typeface="TOSQFN+Cambria Math"/>
              </a:rPr>
              <a:t>7푢(푡)</a:t>
            </a:r>
            <a:r>
              <a:rPr sz="1400" spc="68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0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 so that</a:t>
            </a:r>
            <a:r>
              <a:rPr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-36">
                <a:solidFill>
                  <a:srgbClr val="000000"/>
                </a:solidFill>
                <a:latin typeface="TOSQFN+Cambria Math"/>
                <a:cs typeface="TOSQFN+Cambria Math"/>
              </a:rPr>
              <a:t>푖</a:t>
            </a:r>
            <a:r>
              <a:rPr sz="1500" spc="68" baseline="-20571">
                <a:solidFill>
                  <a:srgbClr val="000000"/>
                </a:solidFill>
                <a:latin typeface="TOSQFN+Cambria Math"/>
                <a:cs typeface="TOSQFN+Cambria Math"/>
              </a:rPr>
              <a:t>1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(0</a:t>
            </a:r>
            <a:r>
              <a:rPr sz="1500" spc="51" baseline="36857">
                <a:solidFill>
                  <a:srgbClr val="000000"/>
                </a:solidFill>
                <a:latin typeface="TOSQFN+Cambria Math"/>
                <a:cs typeface="TOSQFN+Cambria Math"/>
              </a:rPr>
              <a:t>−</a:t>
            </a:r>
            <a:r>
              <a:rPr sz="2100" baseline="36857">
                <a:solidFill>
                  <a:srgbClr val="000000"/>
                </a:solidFill>
                <a:latin typeface="TOSQFN+Cambria Math"/>
                <a:cs typeface="TOSQFN+Cambria Math"/>
              </a:rPr>
              <a:t>)</a:t>
            </a:r>
            <a:r>
              <a:rPr sz="2100" spc="-83" baseline="36857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2100" baseline="36857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2100" spc="-68" baseline="36857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2100" baseline="36857">
                <a:solidFill>
                  <a:srgbClr val="000000"/>
                </a:solidFill>
                <a:latin typeface="TOSQFN+Cambria Math"/>
                <a:cs typeface="TOSQFN+Cambria Math"/>
              </a:rPr>
              <a:t>0</a:t>
            </a:r>
            <a:r>
              <a:rPr sz="2100" spc="-73" baseline="36857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2100" baseline="36857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2100" spc="-80" baseline="36857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2100" baseline="36857">
                <a:solidFill>
                  <a:srgbClr val="000000"/>
                </a:solidFill>
                <a:latin typeface="TOSQFN+Cambria Math"/>
                <a:cs typeface="TOSQFN+Cambria Math"/>
              </a:rPr>
              <a:t>푖</a:t>
            </a:r>
            <a:r>
              <a:rPr sz="1500" spc="56" baseline="-60909">
                <a:solidFill>
                  <a:srgbClr val="000000"/>
                </a:solidFill>
                <a:latin typeface="TOSQFN+Cambria Math"/>
                <a:cs typeface="TOSQFN+Cambria Math"/>
              </a:rPr>
              <a:t>2</a:t>
            </a:r>
            <a:r>
              <a:rPr sz="2100" baseline="36857">
                <a:solidFill>
                  <a:srgbClr val="000000"/>
                </a:solidFill>
                <a:latin typeface="TOSQFN+Cambria Math"/>
                <a:cs typeface="TOSQFN+Cambria Math"/>
              </a:rPr>
              <a:t>(0</a:t>
            </a:r>
            <a:r>
              <a:rPr sz="1500" spc="54" baseline="36857">
                <a:solidFill>
                  <a:srgbClr val="000000"/>
                </a:solidFill>
                <a:latin typeface="TOSQFN+Cambria Math"/>
                <a:cs typeface="TOSQFN+Cambria Math"/>
              </a:rPr>
              <a:t>−</a:t>
            </a:r>
            <a:r>
              <a:rPr sz="2100" baseline="36857">
                <a:solidFill>
                  <a:srgbClr val="000000"/>
                </a:solidFill>
                <a:latin typeface="TOSQFN+Cambria Math"/>
                <a:cs typeface="TOSQFN+Cambria Math"/>
              </a:rPr>
              <a:t>)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399153" y="2940161"/>
            <a:ext cx="311277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819521" y="2940161"/>
            <a:ext cx="639698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Fig.1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41019" y="3296910"/>
            <a:ext cx="7202070" cy="7112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4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푡</a:t>
            </a:r>
            <a:r>
              <a:rPr sz="1400" spc="125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&gt;</a:t>
            </a:r>
            <a:r>
              <a:rPr sz="1400" spc="70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0,</a:t>
            </a:r>
            <a:r>
              <a:rPr sz="1400" spc="1090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 spc="15">
                <a:solidFill>
                  <a:srgbClr val="000000"/>
                </a:solidFill>
                <a:latin typeface="TOSQFN+Cambria Math"/>
                <a:cs typeface="TOSQFN+Cambria Math"/>
              </a:rPr>
              <a:t>7푢(푡)</a:t>
            </a:r>
            <a:r>
              <a:rPr sz="1400" spc="68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7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 so that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equivalent circuit </a:t>
            </a:r>
            <a:r>
              <a:rPr sz="1400" spc="17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shown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Fig.2(a).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Due to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554"/>
              </a:lnSpc>
              <a:spcBef>
                <a:spcPts val="299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continuity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 inductor current,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09600" y="3886022"/>
            <a:ext cx="3598439" cy="480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푖</a:t>
            </a:r>
            <a:r>
              <a:rPr sz="1400" spc="292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(0</a:t>
            </a:r>
            <a:r>
              <a:rPr sz="1000" spc="51">
                <a:solidFill>
                  <a:srgbClr val="000000"/>
                </a:solidFill>
                <a:latin typeface="TOSQFN+Cambria Math"/>
                <a:cs typeface="TOSQFN+Cambria Math"/>
              </a:rPr>
              <a:t>+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)</a:t>
            </a:r>
            <a:r>
              <a:rPr sz="1400" spc="82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1400" spc="73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푖</a:t>
            </a:r>
            <a:r>
              <a:rPr sz="1400" spc="303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(0</a:t>
            </a:r>
            <a:r>
              <a:rPr sz="1000" spc="51">
                <a:solidFill>
                  <a:srgbClr val="000000"/>
                </a:solidFill>
                <a:latin typeface="TOSQFN+Cambria Math"/>
                <a:cs typeface="TOSQFN+Cambria Math"/>
              </a:rPr>
              <a:t>−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)</a:t>
            </a:r>
            <a:r>
              <a:rPr sz="1400" spc="70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0,</a:t>
            </a:r>
            <a:r>
              <a:rPr sz="1400" spc="23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푖</a:t>
            </a:r>
            <a:r>
              <a:rPr sz="1400" spc="327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(0</a:t>
            </a:r>
            <a:r>
              <a:rPr sz="1000" spc="55">
                <a:solidFill>
                  <a:srgbClr val="000000"/>
                </a:solidFill>
                <a:latin typeface="TOSQFN+Cambria Math"/>
                <a:cs typeface="TOSQFN+Cambria Math"/>
              </a:rPr>
              <a:t>+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)</a:t>
            </a:r>
            <a:r>
              <a:rPr sz="1400" spc="82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푖</a:t>
            </a:r>
            <a:r>
              <a:rPr sz="1400" spc="327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(0</a:t>
            </a:r>
            <a:r>
              <a:rPr sz="1000" spc="51">
                <a:solidFill>
                  <a:srgbClr val="000000"/>
                </a:solidFill>
                <a:latin typeface="TOSQFN+Cambria Math"/>
                <a:cs typeface="TOSQFN+Cambria Math"/>
              </a:rPr>
              <a:t>−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)</a:t>
            </a:r>
            <a:r>
              <a:rPr sz="1400" spc="82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0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746493" y="3923522"/>
            <a:ext cx="475321" cy="7156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(1)</a:t>
            </a:r>
          </a:p>
          <a:p>
            <a:pPr marL="0" marR="0">
              <a:lnSpc>
                <a:spcPts val="1554"/>
              </a:lnSpc>
              <a:spcBef>
                <a:spcPts val="375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(2)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61416" y="3988130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1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371853" y="3988130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1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266442" y="3988130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2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981579" y="3988130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2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09600" y="4125290"/>
            <a:ext cx="3870092" cy="4815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푣</a:t>
            </a:r>
            <a:r>
              <a:rPr sz="1400" spc="805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(0</a:t>
            </a:r>
            <a:r>
              <a:rPr sz="1000" spc="51">
                <a:solidFill>
                  <a:srgbClr val="000000"/>
                </a:solidFill>
                <a:latin typeface="TOSQFN+Cambria Math"/>
                <a:cs typeface="TOSQFN+Cambria Math"/>
              </a:rPr>
              <a:t>+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)</a:t>
            </a:r>
            <a:r>
              <a:rPr sz="1400" spc="70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1400" spc="85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푣</a:t>
            </a:r>
            <a:r>
              <a:rPr sz="1400" spc="285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(0</a:t>
            </a:r>
            <a:r>
              <a:rPr sz="1000" spc="51">
                <a:solidFill>
                  <a:srgbClr val="000000"/>
                </a:solidFill>
                <a:latin typeface="TOSQFN+Cambria Math"/>
                <a:cs typeface="TOSQFN+Cambria Math"/>
              </a:rPr>
              <a:t>+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)</a:t>
            </a:r>
            <a:r>
              <a:rPr sz="1400" spc="70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ꢁ[(푖</a:t>
            </a:r>
            <a:r>
              <a:rPr sz="1400" spc="291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(0</a:t>
            </a:r>
            <a:r>
              <a:rPr sz="1000" spc="51">
                <a:solidFill>
                  <a:srgbClr val="000000"/>
                </a:solidFill>
                <a:latin typeface="TOSQFN+Cambria Math"/>
                <a:cs typeface="TOSQFN+Cambria Math"/>
              </a:rPr>
              <a:t>+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) ꢂ 푖</a:t>
            </a:r>
            <a:r>
              <a:rPr sz="1400" spc="327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(0</a:t>
            </a:r>
            <a:r>
              <a:rPr sz="1000" spc="51">
                <a:solidFill>
                  <a:srgbClr val="000000"/>
                </a:solidFill>
                <a:latin typeface="TOSQFN+Cambria Math"/>
                <a:cs typeface="TOSQFN+Cambria Math"/>
              </a:rPr>
              <a:t>+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)]</a:t>
            </a:r>
            <a:r>
              <a:rPr sz="1400" spc="58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0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05612" y="4227398"/>
            <a:ext cx="300756" cy="340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퐿</a:t>
            </a:r>
          </a:p>
          <a:p>
            <a:pPr marL="68579" marR="0">
              <a:lnSpc>
                <a:spcPts val="94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OSQFN+Cambria Math"/>
                <a:cs typeface="TOSQFN+Cambria Math"/>
              </a:rPr>
              <a:t>ꢀ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512061" y="4227398"/>
            <a:ext cx="264986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표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2461514" y="4227398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1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155314" y="4227398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2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541019" y="4384370"/>
            <a:ext cx="4329934" cy="492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Applying KVL to the left loop in</a:t>
            </a:r>
            <a:r>
              <a:rPr sz="14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Fig.2(a)</a:t>
            </a:r>
            <a:r>
              <a:rPr sz="1400" spc="339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at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푡</a:t>
            </a:r>
            <a:r>
              <a:rPr sz="1400" spc="111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0</a:t>
            </a:r>
            <a:r>
              <a:rPr sz="1500" spc="54" baseline="36857">
                <a:solidFill>
                  <a:srgbClr val="000000"/>
                </a:solidFill>
                <a:latin typeface="TOSQFN+Cambria Math"/>
                <a:cs typeface="TOSQFN+Cambria Math"/>
              </a:rPr>
              <a:t>+</a:t>
            </a:r>
            <a:r>
              <a:rPr sz="2100" baseline="36857">
                <a:solidFill>
                  <a:srgbClr val="000000"/>
                </a:solidFill>
                <a:latin typeface="TOSQFN+Cambria Math"/>
                <a:cs typeface="TOSQFN+Cambria Math"/>
              </a:rPr>
              <a:t>,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541019" y="4754702"/>
            <a:ext cx="2798860" cy="4806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7</a:t>
            </a:r>
            <a:r>
              <a:rPr sz="1400" spc="81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1400" spc="87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3푖</a:t>
            </a:r>
            <a:r>
              <a:rPr sz="1400" spc="286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(0</a:t>
            </a:r>
            <a:r>
              <a:rPr sz="1000" spc="51">
                <a:solidFill>
                  <a:srgbClr val="000000"/>
                </a:solidFill>
                <a:latin typeface="TOSQFN+Cambria Math"/>
                <a:cs typeface="TOSQFN+Cambria Math"/>
              </a:rPr>
              <a:t>+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)</a:t>
            </a:r>
            <a:r>
              <a:rPr sz="1400" spc="-12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ꢃ 푣</a:t>
            </a:r>
            <a:r>
              <a:rPr sz="1400" spc="802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(0</a:t>
            </a:r>
            <a:r>
              <a:rPr sz="1000" spc="51">
                <a:solidFill>
                  <a:srgbClr val="000000"/>
                </a:solidFill>
                <a:latin typeface="TOSQFN+Cambria Math"/>
                <a:cs typeface="TOSQFN+Cambria Math"/>
              </a:rPr>
              <a:t>+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) ꢃ 푣</a:t>
            </a:r>
            <a:r>
              <a:rPr sz="1400" spc="289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(0</a:t>
            </a:r>
            <a:r>
              <a:rPr sz="1000" spc="51">
                <a:solidFill>
                  <a:srgbClr val="000000"/>
                </a:solidFill>
                <a:latin typeface="TOSQFN+Cambria Math"/>
                <a:cs typeface="TOSQFN+Cambria Math"/>
              </a:rPr>
              <a:t>+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)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1022908" y="4856810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1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755901" y="4856810"/>
            <a:ext cx="300756" cy="340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퐿</a:t>
            </a:r>
          </a:p>
          <a:p>
            <a:pPr marL="68580" marR="0">
              <a:lnSpc>
                <a:spcPts val="94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OSQFN+Cambria Math"/>
                <a:cs typeface="TOSQFN+Cambria Math"/>
              </a:rPr>
              <a:t>ꢄ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2542667" y="4856810"/>
            <a:ext cx="264986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표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541019" y="6993245"/>
            <a:ext cx="5362215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Fig.2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Equivalent circuit of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Fig.1</a:t>
            </a:r>
            <a:r>
              <a:rPr sz="1400" spc="355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for: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(a)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푡</a:t>
            </a:r>
            <a:r>
              <a:rPr sz="1400" spc="111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&gt;</a:t>
            </a:r>
            <a:r>
              <a:rPr sz="1400" spc="85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0,</a:t>
            </a:r>
            <a:r>
              <a:rPr sz="1400" spc="36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 spc="12">
                <a:solidFill>
                  <a:srgbClr val="000000"/>
                </a:solidFill>
                <a:latin typeface="TOSQFN+Cambria Math"/>
                <a:cs typeface="TOSQFN+Cambria Math"/>
              </a:rPr>
              <a:t>(푏)푡</a:t>
            </a:r>
            <a:r>
              <a:rPr sz="1400" spc="86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→</a:t>
            </a:r>
            <a:r>
              <a:rPr sz="1400" spc="91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∞.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541019" y="7368016"/>
            <a:ext cx="41599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541019" y="7708469"/>
            <a:ext cx="1283358" cy="4825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푣</a:t>
            </a:r>
            <a:r>
              <a:rPr sz="1400" spc="802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(0</a:t>
            </a:r>
            <a:r>
              <a:rPr sz="1000" spc="51">
                <a:solidFill>
                  <a:srgbClr val="000000"/>
                </a:solidFill>
                <a:latin typeface="TOSQFN+Cambria Math"/>
                <a:cs typeface="TOSQFN+Cambria Math"/>
              </a:rPr>
              <a:t>+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)</a:t>
            </a:r>
            <a:r>
              <a:rPr sz="1400" spc="70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1400" spc="85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7푉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637031" y="7810576"/>
            <a:ext cx="300756" cy="340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퐿</a:t>
            </a:r>
          </a:p>
          <a:p>
            <a:pPr marL="68580" marR="0">
              <a:lnSpc>
                <a:spcPts val="94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OSQFN+Cambria Math"/>
                <a:cs typeface="TOSQFN+Cambria Math"/>
              </a:rPr>
              <a:t>ꢄ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541019" y="8114909"/>
            <a:ext cx="1890005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Since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ꢅ</a:t>
            </a:r>
            <a:r>
              <a:rPr sz="1400" spc="302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 spc="40">
                <a:solidFill>
                  <a:srgbClr val="000000"/>
                </a:solidFill>
                <a:latin typeface="TOSQFN+Cambria Math"/>
                <a:cs typeface="TOSQFN+Cambria Math"/>
              </a:rPr>
              <a:t>푑푖</a:t>
            </a:r>
            <a:r>
              <a:rPr sz="1400" spc="263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/푑푡</a:t>
            </a:r>
            <a:r>
              <a:rPr sz="1400" spc="110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푣</a:t>
            </a:r>
            <a:r>
              <a:rPr sz="1400" spc="802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,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1070152" y="8200721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1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1312417" y="8200721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1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1986026" y="8200721"/>
            <a:ext cx="300756" cy="340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퐿</a:t>
            </a:r>
          </a:p>
          <a:p>
            <a:pPr marL="68579" marR="0">
              <a:lnSpc>
                <a:spcPts val="94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OSQFN+Cambria Math"/>
                <a:cs typeface="TOSQFN+Cambria Math"/>
              </a:rPr>
              <a:t>ꢄ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931468" y="8490970"/>
            <a:ext cx="228681" cy="272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4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OSQFN+Cambria Math"/>
                <a:cs typeface="TOSQFN+Cambria Math"/>
              </a:rPr>
              <a:t>ꢉ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1297177" y="8502853"/>
            <a:ext cx="361716" cy="547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500" spc="-37" baseline="25500">
                <a:solidFill>
                  <a:srgbClr val="000000"/>
                </a:solidFill>
                <a:latin typeface="TOSQFN+Cambria Math"/>
                <a:cs typeface="TOSQFN+Cambria Math"/>
              </a:rPr>
              <a:t>ꢋ</a:t>
            </a:r>
            <a:r>
              <a:rPr sz="800">
                <a:solidFill>
                  <a:srgbClr val="000000"/>
                </a:solidFill>
                <a:latin typeface="TOSQFN+Cambria Math"/>
                <a:cs typeface="TOSQFN+Cambria Math"/>
              </a:rPr>
              <a:t>ꢌꢄ</a:t>
            </a:r>
          </a:p>
          <a:p>
            <a:pPr marL="32004" marR="0">
              <a:lnSpc>
                <a:spcPts val="1167"/>
              </a:lnSpc>
              <a:spcBef>
                <a:spcPts val="12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퐿</a:t>
            </a:r>
            <a:r>
              <a:rPr sz="1200" baseline="-20399">
                <a:solidFill>
                  <a:srgbClr val="000000"/>
                </a:solidFill>
                <a:latin typeface="TOSQFN+Cambria Math"/>
                <a:cs typeface="TOSQFN+Cambria Math"/>
              </a:rPr>
              <a:t>ꢄ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609600" y="8515046"/>
            <a:ext cx="64563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 spc="33">
                <a:solidFill>
                  <a:srgbClr val="000000"/>
                </a:solidFill>
                <a:latin typeface="TOSQFN+Cambria Math"/>
                <a:cs typeface="TOSQFN+Cambria Math"/>
              </a:rPr>
              <a:t>ꢆꢇ</a:t>
            </a:r>
            <a:r>
              <a:rPr sz="1000" spc="259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(ꢈ</a:t>
            </a:r>
            <a:r>
              <a:rPr sz="1000" spc="405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)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1746757" y="8515046"/>
            <a:ext cx="238289" cy="581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ꢍ</a:t>
            </a:r>
          </a:p>
          <a:p>
            <a:pPr marL="6096" marR="0">
              <a:lnSpc>
                <a:spcPts val="942"/>
              </a:lnSpc>
              <a:spcBef>
                <a:spcPts val="7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OSQFN+Cambria Math"/>
                <a:cs typeface="TOSQFN+Cambria Math"/>
              </a:rPr>
              <a:t>ꢄ</a:t>
            </a:r>
          </a:p>
          <a:p>
            <a:pPr marL="6096" marR="0">
              <a:lnSpc>
                <a:spcPts val="937"/>
              </a:lnSpc>
              <a:spcBef>
                <a:spcPts val="153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OSQFN+Cambria Math"/>
                <a:cs typeface="TOSQFN+Cambria Math"/>
              </a:rPr>
              <a:t>ꢀ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739140" y="8564122"/>
            <a:ext cx="213126" cy="272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4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OSQFN+Cambria Math"/>
                <a:cs typeface="TOSQFN+Cambria Math"/>
              </a:rPr>
              <a:t>ꢄ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1114348" y="8570965"/>
            <a:ext cx="399908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1545589" y="8570965"/>
            <a:ext cx="399908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1886966" y="8570965"/>
            <a:ext cx="931230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 spc="10">
                <a:solidFill>
                  <a:srgbClr val="000000"/>
                </a:solidFill>
                <a:latin typeface="TOSQFN+Cambria Math"/>
                <a:cs typeface="TOSQFN+Cambria Math"/>
              </a:rPr>
              <a:t>ꢁ4푉/푠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6746493" y="8622649"/>
            <a:ext cx="475321" cy="11041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(3)</a:t>
            </a:r>
          </a:p>
          <a:p>
            <a:pPr marL="0" marR="0">
              <a:lnSpc>
                <a:spcPts val="1554"/>
              </a:lnSpc>
              <a:spcBef>
                <a:spcPts val="3434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(4)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766572" y="8710117"/>
            <a:ext cx="32705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ꢆꢊ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609600" y="8938250"/>
            <a:ext cx="2708487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Similarly, since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ꢅ</a:t>
            </a:r>
            <a:r>
              <a:rPr sz="1400" spc="339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 spc="40">
                <a:solidFill>
                  <a:srgbClr val="000000"/>
                </a:solidFill>
                <a:latin typeface="TOSQFN+Cambria Math"/>
                <a:cs typeface="TOSQFN+Cambria Math"/>
              </a:rPr>
              <a:t>푑푖</a:t>
            </a:r>
            <a:r>
              <a:rPr sz="1400" spc="286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/푑푡</a:t>
            </a:r>
            <a:r>
              <a:rPr sz="1400" spc="110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1400" spc="88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푣</a:t>
            </a:r>
            <a:r>
              <a:rPr sz="1400" spc="802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,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1865629" y="9024062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2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2112517" y="9024062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2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2786507" y="9024062"/>
            <a:ext cx="300756" cy="340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퐿</a:t>
            </a:r>
          </a:p>
          <a:p>
            <a:pPr marL="68579" marR="0">
              <a:lnSpc>
                <a:spcPts val="94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OSQFN+Cambria Math"/>
                <a:cs typeface="TOSQFN+Cambria Math"/>
              </a:rPr>
              <a:t>ꢀ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931468" y="9155434"/>
            <a:ext cx="228681" cy="272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4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OSQFN+Cambria Math"/>
                <a:cs typeface="TOSQFN+Cambria Math"/>
              </a:rPr>
              <a:t>ꢉ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1297177" y="9165794"/>
            <a:ext cx="342666" cy="3440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500" spc="-37" baseline="25499">
                <a:solidFill>
                  <a:srgbClr val="000000"/>
                </a:solidFill>
                <a:latin typeface="TOSQFN+Cambria Math"/>
                <a:cs typeface="TOSQFN+Cambria Math"/>
              </a:rPr>
              <a:t>ꢋ</a:t>
            </a:r>
            <a:r>
              <a:rPr sz="800">
                <a:solidFill>
                  <a:srgbClr val="000000"/>
                </a:solidFill>
                <a:latin typeface="TOSQFN+Cambria Math"/>
                <a:cs typeface="TOSQFN+Cambria Math"/>
              </a:rPr>
              <a:t>ꢌꢀ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609600" y="9179510"/>
            <a:ext cx="64563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 spc="33">
                <a:solidFill>
                  <a:srgbClr val="000000"/>
                </a:solidFill>
                <a:latin typeface="TOSQFN+Cambria Math"/>
                <a:cs typeface="TOSQFN+Cambria Math"/>
              </a:rPr>
              <a:t>ꢆꢇ</a:t>
            </a:r>
            <a:r>
              <a:rPr sz="1000" spc="259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(ꢈ</a:t>
            </a:r>
            <a:r>
              <a:rPr sz="1000" spc="405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)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739140" y="9228587"/>
            <a:ext cx="213126" cy="2721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4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OSQFN+Cambria Math"/>
                <a:cs typeface="TOSQFN+Cambria Math"/>
              </a:rPr>
              <a:t>ꢀ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1114348" y="9235430"/>
            <a:ext cx="399908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1545589" y="9235430"/>
            <a:ext cx="54831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TOSQFN+Cambria Math"/>
                <a:cs typeface="TOSQFN+Cambria Math"/>
              </a:rPr>
              <a:t> </a:t>
            </a:r>
            <a:r>
              <a:rPr sz="1400">
                <a:solidFill>
                  <a:srgbClr val="000000"/>
                </a:solidFill>
                <a:latin typeface="TOSQFN+Cambria Math"/>
                <a:cs typeface="TOSQFN+Cambria Math"/>
              </a:rPr>
              <a:t>0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766572" y="9374530"/>
            <a:ext cx="32705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ꢆꢊ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1329182" y="9374530"/>
            <a:ext cx="319806" cy="359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OSQFN+Cambria Math"/>
                <a:cs typeface="TOSQFN+Cambria Math"/>
              </a:rPr>
              <a:t>퐿</a:t>
            </a:r>
            <a:r>
              <a:rPr sz="1200" baseline="-20400">
                <a:solidFill>
                  <a:srgbClr val="000000"/>
                </a:solidFill>
                <a:latin typeface="TOSQFN+Cambria Math"/>
                <a:cs typeface="TOSQFN+Cambria Math"/>
              </a:rPr>
              <a:t>ꢀ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3711575" y="10062264"/>
            <a:ext cx="35224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36</a:t>
            </a:r>
          </a:p>
        </p:txBody>
      </p:sp>
      <p:sp>
        <p:nvSpPr>
          <p:cNvPr id="6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6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293116"/>
            <a:ext cx="6952233" cy="1008400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41019" y="527805"/>
            <a:ext cx="1354671" cy="567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University of</a:t>
            </a:r>
            <a:r>
              <a:rPr sz="1200" i="1" spc="10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Diyala</a:t>
            </a:r>
          </a:p>
          <a:p>
            <a:pPr marL="0" marR="0">
              <a:lnSpc>
                <a:spcPts val="1311"/>
              </a:lnSpc>
              <a:spcBef>
                <a:spcPts val="94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Engineering</a:t>
            </a:r>
            <a:r>
              <a:rPr sz="1200" i="1" spc="10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College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956936" y="527805"/>
            <a:ext cx="1199208" cy="395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Electrical Circuits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1019" y="1166358"/>
            <a:ext cx="6956389" cy="712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As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푡</a:t>
            </a:r>
            <a:r>
              <a:rPr sz="1400" spc="113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→</a:t>
            </a:r>
            <a:r>
              <a:rPr sz="1400" spc="79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∞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 the circuit reaches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steady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state, and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inductors can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be replaced by</a:t>
            </a:r>
            <a:r>
              <a:rPr sz="14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short</a:t>
            </a:r>
          </a:p>
          <a:p>
            <a:pPr marL="0" marR="0">
              <a:lnSpc>
                <a:spcPts val="1554"/>
              </a:lnSpc>
              <a:spcBef>
                <a:spcPts val="308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circuits, as shown in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Fig.2 (b).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4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this figure,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941829" y="1755089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09600" y="1811010"/>
            <a:ext cx="1813960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푖</a:t>
            </a:r>
            <a:r>
              <a:rPr sz="1400" spc="292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(∞)</a:t>
            </a:r>
            <a:r>
              <a:rPr sz="1400" spc="61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73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푖</a:t>
            </a:r>
            <a:r>
              <a:rPr sz="1400" spc="327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(∞)</a:t>
            </a:r>
            <a:r>
              <a:rPr sz="1400" spc="62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889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퐴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746493" y="1824593"/>
            <a:ext cx="47532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(5)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61416" y="1896822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329182" y="1896822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2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941829" y="1950162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3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41019" y="2076053"/>
            <a:ext cx="7072558" cy="6988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Next, we obtain the form</a:t>
            </a:r>
            <a:r>
              <a:rPr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 the transient responses by</a:t>
            </a:r>
            <a:r>
              <a:rPr sz="14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removing the voltage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source, as</a:t>
            </a:r>
          </a:p>
          <a:p>
            <a:pPr marL="0" marR="0">
              <a:lnSpc>
                <a:spcPts val="1554"/>
              </a:lnSpc>
              <a:spcBef>
                <a:spcPts val="24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shown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Fig.3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 Applying KVL to the two meshes yields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402333" y="2660345"/>
            <a:ext cx="465348" cy="5148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500" baseline="25499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  <a:r>
              <a:rPr sz="1500" spc="-93" baseline="25499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500" spc="15" baseline="25499">
                <a:solidFill>
                  <a:srgbClr val="000000"/>
                </a:solidFill>
                <a:latin typeface="HCVKWD+Cambria Math"/>
                <a:cs typeface="HCVKWD+Cambria Math"/>
              </a:rPr>
              <a:t>푑ꢀ</a:t>
            </a:r>
            <a:r>
              <a:rPr sz="800">
                <a:solidFill>
                  <a:srgbClr val="000000"/>
                </a:solidFill>
                <a:latin typeface="HCVKWD+Cambria Math"/>
                <a:cs typeface="HCVKWD+Cambria Math"/>
              </a:rPr>
              <a:t>ꢁ</a:t>
            </a:r>
          </a:p>
          <a:p>
            <a:pPr marL="0" marR="0">
              <a:lnSpc>
                <a:spcPts val="1167"/>
              </a:lnSpc>
              <a:spcBef>
                <a:spcPts val="156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2</a:t>
            </a:r>
            <a:r>
              <a:rPr sz="1000" spc="232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푑ꢂ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09600" y="2716266"/>
            <a:ext cx="102048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4푖</a:t>
            </a:r>
            <a:r>
              <a:rPr sz="1400" spc="601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− 푖</a:t>
            </a:r>
            <a:r>
              <a:rPr sz="1400" spc="640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+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749805" y="2716266"/>
            <a:ext cx="54831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0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746493" y="2740517"/>
            <a:ext cx="475429" cy="1554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(6)</a:t>
            </a:r>
          </a:p>
          <a:p>
            <a:pPr marL="0" marR="0">
              <a:lnSpc>
                <a:spcPts val="1554"/>
              </a:lnSpc>
              <a:spcBef>
                <a:spcPts val="2679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(7)</a:t>
            </a:r>
          </a:p>
          <a:p>
            <a:pPr marL="0" marR="0">
              <a:lnSpc>
                <a:spcPts val="1554"/>
              </a:lnSpc>
              <a:spcBef>
                <a:spcPts val="2744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(8)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60476" y="2802077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109776" y="2802077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2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09600" y="3013313"/>
            <a:ext cx="576692" cy="749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</a:p>
          <a:p>
            <a:pPr marL="0" marR="0">
              <a:lnSpc>
                <a:spcPts val="1645"/>
              </a:lnSpc>
              <a:spcBef>
                <a:spcPts val="402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푖</a:t>
            </a:r>
            <a:r>
              <a:rPr sz="1500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2</a:t>
            </a:r>
            <a:r>
              <a:rPr sz="1500" spc="38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+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998524" y="3205938"/>
            <a:ext cx="463824" cy="5148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500" baseline="25499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  <a:r>
              <a:rPr sz="1500" spc="-105" baseline="25499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500" spc="15" baseline="25499">
                <a:solidFill>
                  <a:srgbClr val="000000"/>
                </a:solidFill>
                <a:latin typeface="HCVKWD+Cambria Math"/>
                <a:cs typeface="HCVKWD+Cambria Math"/>
              </a:rPr>
              <a:t>푑ꢀ</a:t>
            </a:r>
            <a:r>
              <a:rPr sz="800">
                <a:solidFill>
                  <a:srgbClr val="000000"/>
                </a:solidFill>
                <a:latin typeface="HCVKWD+Cambria Math"/>
                <a:cs typeface="HCVKWD+Cambria Math"/>
              </a:rPr>
              <a:t>ꢃ</a:t>
            </a:r>
          </a:p>
          <a:p>
            <a:pPr marL="0" marR="0">
              <a:lnSpc>
                <a:spcPts val="1167"/>
              </a:lnSpc>
              <a:spcBef>
                <a:spcPts val="156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5</a:t>
            </a:r>
            <a:r>
              <a:rPr sz="1000" spc="221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푑ꢂ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1326133" y="3261858"/>
            <a:ext cx="901879" cy="500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− </a:t>
            </a:r>
            <a:r>
              <a:rPr sz="1400" spc="-36">
                <a:solidFill>
                  <a:srgbClr val="000000"/>
                </a:solidFill>
                <a:latin typeface="HCVKWD+Cambria Math"/>
                <a:cs typeface="HCVKWD+Cambria Math"/>
              </a:rPr>
              <a:t>푖</a:t>
            </a:r>
            <a:r>
              <a:rPr sz="1500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  <a:r>
              <a:rPr sz="1500" spc="122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0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09600" y="3557762"/>
            <a:ext cx="1234788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4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Eq. (6),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1422146" y="3748863"/>
            <a:ext cx="465348" cy="5148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500" baseline="25499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  <a:r>
              <a:rPr sz="1500" spc="-93" baseline="25499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500" spc="15" baseline="25499">
                <a:solidFill>
                  <a:srgbClr val="000000"/>
                </a:solidFill>
                <a:latin typeface="HCVKWD+Cambria Math"/>
                <a:cs typeface="HCVKWD+Cambria Math"/>
              </a:rPr>
              <a:t>푑ꢀ</a:t>
            </a:r>
            <a:r>
              <a:rPr sz="800">
                <a:solidFill>
                  <a:srgbClr val="000000"/>
                </a:solidFill>
                <a:latin typeface="HCVKWD+Cambria Math"/>
                <a:cs typeface="HCVKWD+Cambria Math"/>
              </a:rPr>
              <a:t>ꢁ</a:t>
            </a:r>
          </a:p>
          <a:p>
            <a:pPr marL="0" marR="0">
              <a:lnSpc>
                <a:spcPts val="1167"/>
              </a:lnSpc>
              <a:spcBef>
                <a:spcPts val="156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2</a:t>
            </a:r>
            <a:r>
              <a:rPr sz="1000" spc="232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푑ꢂ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609600" y="3804783"/>
            <a:ext cx="1040293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푖</a:t>
            </a:r>
            <a:r>
              <a:rPr sz="1400" spc="711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87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4푖</a:t>
            </a:r>
            <a:r>
              <a:rPr sz="1400" spc="598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+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665987" y="3890594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2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1129588" y="3890594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541019" y="4101830"/>
            <a:ext cx="307830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Substituting Eq. (8) into Eq. (7) gives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984808" y="4461627"/>
            <a:ext cx="1946516" cy="7307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ꢄ</a:t>
            </a:r>
            <a:r>
              <a:rPr sz="1400" spc="-75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ꢆ푖</a:t>
            </a:r>
            <a:r>
              <a:rPr sz="1500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  <a:r>
              <a:rPr sz="1500" spc="1406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4</a:t>
            </a:r>
            <a:r>
              <a:rPr sz="1400" spc="-75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ꢆ푖</a:t>
            </a:r>
            <a:r>
              <a:rPr sz="1500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</a:p>
          <a:p>
            <a:pPr marL="0" marR="0">
              <a:lnSpc>
                <a:spcPts val="1645"/>
              </a:lnSpc>
              <a:spcBef>
                <a:spcPts val="178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ꢅ</a:t>
            </a:r>
            <a:r>
              <a:rPr sz="1400" spc="176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ꢆ푡</a:t>
            </a:r>
            <a:r>
              <a:rPr sz="1400" spc="1642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ꢇ</a:t>
            </a:r>
            <a:r>
              <a:rPr sz="1400" spc="176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ꢆ푡</a:t>
            </a:r>
            <a:r>
              <a:rPr sz="1400" spc="1643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ꢄ0</a:t>
            </a:r>
            <a:r>
              <a:rPr sz="1400" spc="112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 spc="69">
                <a:solidFill>
                  <a:srgbClr val="000000"/>
                </a:solidFill>
                <a:latin typeface="HCVKWD+Cambria Math"/>
                <a:cs typeface="HCVKWD+Cambria Math"/>
              </a:rPr>
              <a:t>ꢆ푡</a:t>
            </a:r>
            <a:r>
              <a:rPr sz="1500" baseline="30000">
                <a:solidFill>
                  <a:srgbClr val="000000"/>
                </a:solidFill>
                <a:latin typeface="HCVKWD+Cambria Math"/>
                <a:cs typeface="HCVKWD+Cambria Math"/>
              </a:rPr>
              <a:t>2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2197861" y="4445330"/>
            <a:ext cx="759370" cy="517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ꢄ</a:t>
            </a:r>
            <a:r>
              <a:rPr sz="1400" spc="308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 spc="52">
                <a:solidFill>
                  <a:srgbClr val="000000"/>
                </a:solidFill>
                <a:latin typeface="HCVKWD+Cambria Math"/>
                <a:cs typeface="HCVKWD+Cambria Math"/>
              </a:rPr>
              <a:t>ꢆ</a:t>
            </a:r>
            <a:r>
              <a:rPr sz="1500" spc="60" baseline="36857">
                <a:solidFill>
                  <a:srgbClr val="000000"/>
                </a:solidFill>
                <a:latin typeface="HCVKWD+Cambria Math"/>
                <a:cs typeface="HCVKWD+Cambria Math"/>
              </a:rPr>
              <a:t>2</a:t>
            </a:r>
            <a:r>
              <a:rPr sz="1400" spc="-36">
                <a:solidFill>
                  <a:srgbClr val="000000"/>
                </a:solidFill>
                <a:latin typeface="HCVKWD+Cambria Math"/>
                <a:cs typeface="HCVKWD+Cambria Math"/>
              </a:rPr>
              <a:t>푖</a:t>
            </a:r>
            <a:r>
              <a:rPr sz="1500" baseline="-22153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541019" y="4597263"/>
            <a:ext cx="671180" cy="9488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-15">
                <a:solidFill>
                  <a:srgbClr val="000000"/>
                </a:solidFill>
                <a:latin typeface="HCVKWD+Cambria Math"/>
                <a:cs typeface="HCVKWD+Cambria Math"/>
              </a:rPr>
              <a:t>4푖</a:t>
            </a:r>
            <a:r>
              <a:rPr sz="1500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  <a:r>
              <a:rPr sz="1500" spc="38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+</a:t>
            </a:r>
          </a:p>
          <a:p>
            <a:pPr marL="0" marR="0">
              <a:lnSpc>
                <a:spcPts val="1645"/>
              </a:lnSpc>
              <a:spcBef>
                <a:spcPts val="1556"/>
              </a:spcBef>
              <a:spcAft>
                <a:spcPct val="0"/>
              </a:spcAft>
            </a:pPr>
            <a:r>
              <a:rPr sz="1400" spc="52">
                <a:solidFill>
                  <a:srgbClr val="000000"/>
                </a:solidFill>
                <a:latin typeface="HCVKWD+Cambria Math"/>
                <a:cs typeface="HCVKWD+Cambria Math"/>
              </a:rPr>
              <a:t>ꢆ</a:t>
            </a:r>
            <a:r>
              <a:rPr sz="1500" spc="56" baseline="36856">
                <a:solidFill>
                  <a:srgbClr val="000000"/>
                </a:solidFill>
                <a:latin typeface="HCVKWD+Cambria Math"/>
                <a:cs typeface="HCVKWD+Cambria Math"/>
              </a:rPr>
              <a:t>2</a:t>
            </a:r>
            <a:r>
              <a:rPr sz="1400" spc="-36">
                <a:solidFill>
                  <a:srgbClr val="000000"/>
                </a:solidFill>
                <a:latin typeface="HCVKWD+Cambria Math"/>
                <a:cs typeface="HCVKWD+Cambria Math"/>
              </a:rPr>
              <a:t>푖</a:t>
            </a:r>
            <a:r>
              <a:rPr sz="1500" baseline="-22736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1394713" y="4597263"/>
            <a:ext cx="399908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+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1975357" y="4597263"/>
            <a:ext cx="399908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+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2737739" y="4597263"/>
            <a:ext cx="901879" cy="500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− </a:t>
            </a:r>
            <a:r>
              <a:rPr sz="1400" spc="-36">
                <a:solidFill>
                  <a:srgbClr val="000000"/>
                </a:solidFill>
                <a:latin typeface="HCVKWD+Cambria Math"/>
                <a:cs typeface="HCVKWD+Cambria Math"/>
              </a:rPr>
              <a:t>푖</a:t>
            </a:r>
            <a:r>
              <a:rPr sz="1500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  <a:r>
              <a:rPr sz="1500" spc="122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0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1301750" y="5045319"/>
            <a:ext cx="501433" cy="730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ꢆ푖</a:t>
            </a:r>
            <a:r>
              <a:rPr sz="1500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</a:p>
          <a:p>
            <a:pPr marL="32003" marR="0">
              <a:lnSpc>
                <a:spcPts val="1645"/>
              </a:lnSpc>
              <a:spcBef>
                <a:spcPts val="21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ꢆ푡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904036" y="5180955"/>
            <a:ext cx="636702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+ ꢄꢈ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1583689" y="5180955"/>
            <a:ext cx="1099999" cy="500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+ ꢈ0푖</a:t>
            </a:r>
            <a:r>
              <a:rPr sz="1500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  <a:r>
              <a:rPr sz="1500" spc="110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0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566927" y="5295722"/>
            <a:ext cx="530389" cy="4798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68">
                <a:solidFill>
                  <a:srgbClr val="000000"/>
                </a:solidFill>
                <a:latin typeface="HCVKWD+Cambria Math"/>
                <a:cs typeface="HCVKWD+Cambria Math"/>
              </a:rPr>
              <a:t>ꢆ푡</a:t>
            </a:r>
            <a:r>
              <a:rPr sz="1500" baseline="29999">
                <a:solidFill>
                  <a:srgbClr val="000000"/>
                </a:solidFill>
                <a:latin typeface="HCVKWD+Cambria Math"/>
                <a:cs typeface="HCVKWD+Cambria Math"/>
              </a:rPr>
              <a:t>2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541019" y="5633450"/>
            <a:ext cx="405764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4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this we obtain the characteristic equation as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4876165" y="5726414"/>
            <a:ext cx="2046100" cy="668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Fig.3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Obtaining the form</a:t>
            </a:r>
          </a:p>
          <a:p>
            <a:pPr marL="0" marR="0">
              <a:lnSpc>
                <a:spcPts val="1554"/>
              </a:lnSpc>
              <a:spcBef>
                <a:spcPts val="5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 the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transient</a:t>
            </a:r>
            <a:r>
              <a:rPr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response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541019" y="5978728"/>
            <a:ext cx="1671753" cy="492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61">
                <a:solidFill>
                  <a:srgbClr val="000000"/>
                </a:solidFill>
                <a:latin typeface="HCVKWD+Cambria Math"/>
                <a:cs typeface="HCVKWD+Cambria Math"/>
              </a:rPr>
              <a:t>푠</a:t>
            </a:r>
            <a:r>
              <a:rPr sz="1500" baseline="36857">
                <a:solidFill>
                  <a:srgbClr val="000000"/>
                </a:solidFill>
                <a:latin typeface="HCVKWD+Cambria Math"/>
                <a:cs typeface="HCVKWD+Cambria Math"/>
              </a:rPr>
              <a:t>2</a:t>
            </a:r>
            <a:r>
              <a:rPr sz="1500" spc="38" baseline="36857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+ ꢄꢈ푠</a:t>
            </a:r>
            <a:r>
              <a:rPr sz="1400" spc="23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+ ꢈ0</a:t>
            </a:r>
            <a:r>
              <a:rPr sz="1400" spc="75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0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541019" y="6357737"/>
            <a:ext cx="6764446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which has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roots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푠</a:t>
            </a:r>
            <a:r>
              <a:rPr sz="1400" spc="112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−ꢈ</a:t>
            </a:r>
            <a:r>
              <a:rPr sz="1400" spc="34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푠</a:t>
            </a:r>
            <a:r>
              <a:rPr sz="1400" spc="112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−ꢄ0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 Hence, the form</a:t>
            </a:r>
            <a:r>
              <a:rPr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 the transient response is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609600" y="6711773"/>
            <a:ext cx="1886288" cy="517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-36">
                <a:solidFill>
                  <a:srgbClr val="000000"/>
                </a:solidFill>
                <a:latin typeface="HCVKWD+Cambria Math"/>
                <a:cs typeface="HCVKWD+Cambria Math"/>
              </a:rPr>
              <a:t>푖</a:t>
            </a:r>
            <a:r>
              <a:rPr sz="1500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1푛</a:t>
            </a:r>
            <a:r>
              <a:rPr sz="1500" spc="140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 spc="49">
                <a:solidFill>
                  <a:srgbClr val="000000"/>
                </a:solidFill>
                <a:latin typeface="HCVKWD+Cambria Math"/>
                <a:cs typeface="HCVKWD+Cambria Math"/>
              </a:rPr>
              <a:t>퐴푒</a:t>
            </a:r>
            <a:r>
              <a:rPr sz="1500" baseline="36856">
                <a:solidFill>
                  <a:srgbClr val="000000"/>
                </a:solidFill>
                <a:latin typeface="HCVKWD+Cambria Math"/>
                <a:cs typeface="HCVKWD+Cambria Math"/>
              </a:rPr>
              <a:t>ꢉ3ꢂ</a:t>
            </a:r>
            <a:r>
              <a:rPr sz="1500" spc="73" baseline="36856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+ </a:t>
            </a:r>
            <a:r>
              <a:rPr sz="1400" spc="56">
                <a:solidFill>
                  <a:srgbClr val="000000"/>
                </a:solidFill>
                <a:latin typeface="HCVKWD+Cambria Math"/>
                <a:cs typeface="HCVKWD+Cambria Math"/>
              </a:rPr>
              <a:t>퐵푒</a:t>
            </a:r>
            <a:r>
              <a:rPr sz="1500" baseline="36856">
                <a:solidFill>
                  <a:srgbClr val="000000"/>
                </a:solidFill>
                <a:latin typeface="HCVKWD+Cambria Math"/>
                <a:cs typeface="HCVKWD+Cambria Math"/>
              </a:rPr>
              <a:t>ꢉ1ꢊꢂ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6746493" y="6750796"/>
            <a:ext cx="47532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(9)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541019" y="6965812"/>
            <a:ext cx="4722865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where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퐴</a:t>
            </a:r>
            <a:r>
              <a:rPr sz="1400" spc="52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퐵</a:t>
            </a:r>
            <a:r>
              <a:rPr sz="1400" spc="81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are constants. The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steady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‐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state response is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1763522" y="7319849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7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609600" y="7375769"/>
            <a:ext cx="1637176" cy="5008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-36">
                <a:solidFill>
                  <a:srgbClr val="000000"/>
                </a:solidFill>
                <a:latin typeface="HCVKWD+Cambria Math"/>
                <a:cs typeface="HCVKWD+Cambria Math"/>
              </a:rPr>
              <a:t>푖</a:t>
            </a:r>
            <a:r>
              <a:rPr sz="1500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1ꢋꢋ</a:t>
            </a:r>
            <a:r>
              <a:rPr sz="1500" spc="151" baseline="-20571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푖</a:t>
            </a:r>
            <a:r>
              <a:rPr sz="1400" spc="292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(∞)</a:t>
            </a:r>
            <a:r>
              <a:rPr sz="1400" spc="62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889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퐴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6658102" y="7387828"/>
            <a:ext cx="563763" cy="1034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(10)</a:t>
            </a:r>
          </a:p>
          <a:p>
            <a:pPr marL="0" marR="0">
              <a:lnSpc>
                <a:spcPts val="1554"/>
              </a:lnSpc>
              <a:spcBef>
                <a:spcPts val="288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(11)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1152448" y="7461580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1763522" y="7514921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3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609600" y="7640812"/>
            <a:ext cx="487418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4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Eqs. (9) and (10), we obtain the complete response</a:t>
            </a:r>
            <a:r>
              <a:rPr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1196644" y="7814681"/>
            <a:ext cx="36543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ꢌ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609600" y="7934021"/>
            <a:ext cx="2378229" cy="4920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푖</a:t>
            </a:r>
            <a:r>
              <a:rPr sz="1400" spc="292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 spc="23">
                <a:solidFill>
                  <a:srgbClr val="000000"/>
                </a:solidFill>
                <a:latin typeface="HCVKWD+Cambria Math"/>
                <a:cs typeface="HCVKWD+Cambria Math"/>
              </a:rPr>
              <a:t>(푡)</a:t>
            </a:r>
            <a:r>
              <a:rPr sz="1400" spc="60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1164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+ </a:t>
            </a:r>
            <a:r>
              <a:rPr sz="1400" spc="49">
                <a:solidFill>
                  <a:srgbClr val="000000"/>
                </a:solidFill>
                <a:latin typeface="HCVKWD+Cambria Math"/>
                <a:cs typeface="HCVKWD+Cambria Math"/>
              </a:rPr>
              <a:t>퐴푒</a:t>
            </a:r>
            <a:r>
              <a:rPr sz="1500" baseline="36856">
                <a:solidFill>
                  <a:srgbClr val="000000"/>
                </a:solidFill>
                <a:latin typeface="HCVKWD+Cambria Math"/>
                <a:cs typeface="HCVKWD+Cambria Math"/>
              </a:rPr>
              <a:t>ꢉ3ꢂ</a:t>
            </a:r>
            <a:r>
              <a:rPr sz="1500" spc="61" baseline="36856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+ </a:t>
            </a:r>
            <a:r>
              <a:rPr sz="1400" spc="62">
                <a:solidFill>
                  <a:srgbClr val="000000"/>
                </a:solidFill>
                <a:latin typeface="HCVKWD+Cambria Math"/>
                <a:cs typeface="HCVKWD+Cambria Math"/>
              </a:rPr>
              <a:t>퐵푒</a:t>
            </a:r>
            <a:r>
              <a:rPr sz="1500" baseline="36856">
                <a:solidFill>
                  <a:srgbClr val="000000"/>
                </a:solidFill>
                <a:latin typeface="HCVKWD+Cambria Math"/>
                <a:cs typeface="HCVKWD+Cambria Math"/>
              </a:rPr>
              <a:t>ꢉ1ꢊꢂ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661416" y="8036128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CVKWD+Cambria Math"/>
                <a:cs typeface="HCVKWD+Cambria Math"/>
              </a:rPr>
              <a:t>1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1196644" y="8069672"/>
            <a:ext cx="36543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1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ꢈ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609600" y="8267689"/>
            <a:ext cx="6038894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finally</a:t>
            </a:r>
            <a:r>
              <a:rPr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obtain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퐴</a:t>
            </a:r>
            <a:r>
              <a:rPr sz="1400" spc="52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퐵</a:t>
            </a:r>
            <a:r>
              <a:rPr sz="1400" spc="81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ffom</a:t>
            </a:r>
            <a:r>
              <a:rPr sz="14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initial values. From</a:t>
            </a:r>
            <a:r>
              <a:rPr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Eqs. (1) and (11),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940612" y="8453618"/>
            <a:ext cx="36543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ꢌ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609600" y="8589254"/>
            <a:ext cx="1350184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0</a:t>
            </a:r>
            <a:r>
              <a:rPr sz="1400" spc="81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1168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+ 퐴</a:t>
            </a:r>
            <a:r>
              <a:rPr sz="1400" spc="17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+ 퐵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6658102" y="8598265"/>
            <a:ext cx="56376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(12)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940612" y="8708609"/>
            <a:ext cx="36543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1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ꢈ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541019" y="8907770"/>
            <a:ext cx="7425249" cy="710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Taking the derivative of Eq. (11), setting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푡</a:t>
            </a:r>
            <a:r>
              <a:rPr sz="1400" spc="111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0</a:t>
            </a:r>
            <a:r>
              <a:rPr sz="1400" spc="33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 the derivative, and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enforcing Eq. (3), we</a:t>
            </a:r>
          </a:p>
          <a:p>
            <a:pPr marL="0" marR="0">
              <a:lnSpc>
                <a:spcPts val="1554"/>
              </a:lnSpc>
              <a:spcBef>
                <a:spcPts val="296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obtain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609600" y="9512747"/>
            <a:ext cx="1568116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ꢄ4</a:t>
            </a:r>
            <a:r>
              <a:rPr sz="1400" spc="77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−ꢈ퐴</a:t>
            </a:r>
            <a:r>
              <a:rPr sz="1400" spc="15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− ꢄ0퐵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6658102" y="9518710"/>
            <a:ext cx="56376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(13)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609600" y="9718487"/>
            <a:ext cx="4594379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4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Eqs. (12) and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(13),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퐴</a:t>
            </a:r>
            <a:r>
              <a:rPr sz="1400" spc="103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−4/ꢈ</a:t>
            </a:r>
            <a:r>
              <a:rPr sz="1400" spc="43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퐵</a:t>
            </a:r>
            <a:r>
              <a:rPr sz="1400" spc="128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=</a:t>
            </a:r>
            <a:r>
              <a:rPr sz="1400" spc="74">
                <a:solidFill>
                  <a:srgbClr val="000000"/>
                </a:solidFill>
                <a:latin typeface="HCVKWD+Cambria Math"/>
                <a:cs typeface="HCVKWD+Cambria Math"/>
              </a:rPr>
              <a:t> </a:t>
            </a:r>
            <a:r>
              <a:rPr sz="1400">
                <a:solidFill>
                  <a:srgbClr val="000000"/>
                </a:solidFill>
                <a:latin typeface="HCVKWD+Cambria Math"/>
                <a:cs typeface="HCVKWD+Cambria Math"/>
              </a:rPr>
              <a:t>−ꢄ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 Thus,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3711575" y="10062264"/>
            <a:ext cx="35224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37</a:t>
            </a:r>
          </a:p>
        </p:txBody>
      </p:sp>
      <p:sp>
        <p:nvSpPr>
          <p:cNvPr id="6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293116"/>
            <a:ext cx="6952233" cy="1008400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41019" y="527805"/>
            <a:ext cx="1354671" cy="567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University of</a:t>
            </a:r>
            <a:r>
              <a:rPr sz="1200" i="1" spc="10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Diyala</a:t>
            </a:r>
          </a:p>
          <a:p>
            <a:pPr marL="0" marR="0">
              <a:lnSpc>
                <a:spcPts val="1311"/>
              </a:lnSpc>
              <a:spcBef>
                <a:spcPts val="94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Engineering</a:t>
            </a:r>
            <a:r>
              <a:rPr sz="1200" i="1" spc="10">
                <a:solidFill>
                  <a:srgbClr val="000000"/>
                </a:solidFill>
                <a:latin typeface="Monotype Corsiva"/>
                <a:cs typeface="Monotype Corsiva"/>
              </a:rPr>
              <a:t> </a:t>
            </a: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College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956936" y="527805"/>
            <a:ext cx="1199208" cy="395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200" i="1">
                <a:solidFill>
                  <a:srgbClr val="000000"/>
                </a:solidFill>
                <a:latin typeface="Monotype Corsiva"/>
                <a:cs typeface="Monotype Corsiva"/>
              </a:rPr>
              <a:t>Electrical Circuits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96644" y="1154633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7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481582" y="1154633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4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09600" y="1194257"/>
            <a:ext cx="2156963" cy="492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푖</a:t>
            </a:r>
            <a:r>
              <a:rPr sz="1400" spc="292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 spc="23">
                <a:solidFill>
                  <a:srgbClr val="000000"/>
                </a:solidFill>
                <a:latin typeface="NCNKOT+Cambria Math"/>
                <a:cs typeface="NCNKOT+Cambria Math"/>
              </a:rPr>
              <a:t>(푡)</a:t>
            </a:r>
            <a:r>
              <a:rPr sz="1400" spc="60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=</a:t>
            </a:r>
            <a:r>
              <a:rPr sz="1400" spc="960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−</a:t>
            </a:r>
            <a:r>
              <a:rPr sz="1400" spc="818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 spc="85">
                <a:solidFill>
                  <a:srgbClr val="000000"/>
                </a:solidFill>
                <a:latin typeface="NCNKOT+Cambria Math"/>
                <a:cs typeface="NCNKOT+Cambria Math"/>
              </a:rPr>
              <a:t>푒</a:t>
            </a:r>
            <a:r>
              <a:rPr sz="1500" baseline="36856">
                <a:solidFill>
                  <a:srgbClr val="000000"/>
                </a:solidFill>
                <a:latin typeface="NCNKOT+Cambria Math"/>
                <a:cs typeface="NCNKOT+Cambria Math"/>
              </a:rPr>
              <a:t>ꢀ3ꢁ</a:t>
            </a:r>
            <a:r>
              <a:rPr sz="1500" spc="109" baseline="36856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 spc="41">
                <a:solidFill>
                  <a:srgbClr val="000000"/>
                </a:solidFill>
                <a:latin typeface="NCNKOT+Cambria Math"/>
                <a:cs typeface="NCNKOT+Cambria Math"/>
              </a:rPr>
              <a:t>−푒</a:t>
            </a:r>
            <a:r>
              <a:rPr sz="1500" baseline="36856">
                <a:solidFill>
                  <a:srgbClr val="000000"/>
                </a:solidFill>
                <a:latin typeface="NCNKOT+Cambria Math"/>
                <a:cs typeface="NCNKOT+Cambria Math"/>
              </a:rPr>
              <a:t>ꢀ10ꢁ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658102" y="1274429"/>
            <a:ext cx="56376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(14)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61416" y="1296365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1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196644" y="1349705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3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481582" y="1349705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3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41019" y="1571742"/>
            <a:ext cx="6156685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now obtain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푖</a:t>
            </a:r>
            <a:r>
              <a:rPr sz="1400" spc="676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푖</a:t>
            </a:r>
            <a:r>
              <a:rPr sz="1400" spc="292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 Applying KVL to the left loop in</a:t>
            </a:r>
            <a:r>
              <a:rPr sz="14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Fig.2 (a)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gives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728470" y="1657553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295398" y="1657553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1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664461" y="1920738"/>
            <a:ext cx="627926" cy="7307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ꢄ</a:t>
            </a:r>
            <a:r>
              <a:rPr sz="1400" spc="-75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푑푖</a:t>
            </a:r>
            <a:r>
              <a:rPr sz="1500" baseline="-20571">
                <a:solidFill>
                  <a:srgbClr val="000000"/>
                </a:solidFill>
                <a:latin typeface="NCNKOT+Cambria Math"/>
                <a:cs typeface="NCNKOT+Cambria Math"/>
              </a:rPr>
              <a:t>1</a:t>
            </a:r>
          </a:p>
          <a:p>
            <a:pPr marL="0" marR="0">
              <a:lnSpc>
                <a:spcPts val="1645"/>
              </a:lnSpc>
              <a:spcBef>
                <a:spcPts val="21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ꢅ</a:t>
            </a:r>
            <a:r>
              <a:rPr sz="1400" spc="176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푑푡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620134" y="1920738"/>
            <a:ext cx="629450" cy="7307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ꢄ</a:t>
            </a:r>
            <a:r>
              <a:rPr sz="1400" spc="-75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푑푖</a:t>
            </a:r>
            <a:r>
              <a:rPr sz="1500" baseline="-20571">
                <a:solidFill>
                  <a:srgbClr val="000000"/>
                </a:solidFill>
                <a:latin typeface="NCNKOT+Cambria Math"/>
                <a:cs typeface="NCNKOT+Cambria Math"/>
              </a:rPr>
              <a:t>1</a:t>
            </a:r>
          </a:p>
          <a:p>
            <a:pPr marL="0" marR="0">
              <a:lnSpc>
                <a:spcPts val="1645"/>
              </a:lnSpc>
              <a:spcBef>
                <a:spcPts val="21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ꢅ</a:t>
            </a:r>
            <a:r>
              <a:rPr sz="1400" spc="176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푑푡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41019" y="2056374"/>
            <a:ext cx="1351138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ꢂ</a:t>
            </a:r>
            <a:r>
              <a:rPr sz="1400" spc="81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=</a:t>
            </a:r>
            <a:r>
              <a:rPr sz="1400" spc="87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ꢃ푖</a:t>
            </a:r>
            <a:r>
              <a:rPr sz="1400" spc="586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−</a:t>
            </a:r>
            <a:r>
              <a:rPr sz="1400" spc="12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푖</a:t>
            </a:r>
            <a:r>
              <a:rPr sz="1400" spc="640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+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121661" y="2056374"/>
            <a:ext cx="1726169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⇒</a:t>
            </a:r>
            <a:r>
              <a:rPr sz="1400" spc="400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푖</a:t>
            </a:r>
            <a:r>
              <a:rPr sz="1400" spc="715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−ꢂ + ꢃ푖</a:t>
            </a:r>
            <a:r>
              <a:rPr sz="1400" spc="598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+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022908" y="2142186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1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371853" y="2142186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2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2421889" y="2142186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2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327527" y="2142186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1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541019" y="2501382"/>
            <a:ext cx="2897142" cy="5008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Substituting for </a:t>
            </a:r>
            <a:r>
              <a:rPr sz="1400" spc="-36">
                <a:solidFill>
                  <a:srgbClr val="000000"/>
                </a:solidFill>
                <a:latin typeface="NCNKOT+Cambria Math"/>
                <a:cs typeface="NCNKOT+Cambria Math"/>
              </a:rPr>
              <a:t>푖</a:t>
            </a:r>
            <a:r>
              <a:rPr sz="1500" baseline="-20571">
                <a:solidFill>
                  <a:srgbClr val="000000"/>
                </a:solidFill>
                <a:latin typeface="NCNKOT+Cambria Math"/>
                <a:cs typeface="NCNKOT+Cambria Math"/>
              </a:rPr>
              <a:t>1</a:t>
            </a:r>
            <a:r>
              <a:rPr sz="1500" spc="74" baseline="-20571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 Eq. (14) gives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1643126" y="5775315"/>
            <a:ext cx="874446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ꢅ8</a:t>
            </a:r>
            <a:r>
              <a:rPr sz="1400" spc="1360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ꢄ6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609600" y="5905109"/>
            <a:ext cx="1261222" cy="5069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푖</a:t>
            </a:r>
            <a:r>
              <a:rPr sz="1500" spc="56" baseline="-20571">
                <a:solidFill>
                  <a:srgbClr val="000000"/>
                </a:solidFill>
                <a:latin typeface="NCNKOT+Cambria Math"/>
                <a:cs typeface="NCNKOT+Cambria Math"/>
              </a:rPr>
              <a:t>2</a:t>
            </a:r>
            <a:r>
              <a:rPr sz="1400" spc="23">
                <a:solidFill>
                  <a:srgbClr val="000000"/>
                </a:solidFill>
                <a:latin typeface="NCNKOT+Cambria Math"/>
                <a:cs typeface="NCNKOT+Cambria Math"/>
              </a:rPr>
              <a:t>(푡)</a:t>
            </a:r>
            <a:r>
              <a:rPr sz="1400" spc="47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−ꢂ +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1880870" y="5911205"/>
            <a:ext cx="399908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−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278633" y="5894908"/>
            <a:ext cx="2748028" cy="492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85">
                <a:solidFill>
                  <a:srgbClr val="000000"/>
                </a:solidFill>
                <a:latin typeface="NCNKOT+Cambria Math"/>
                <a:cs typeface="NCNKOT+Cambria Math"/>
              </a:rPr>
              <a:t>푒</a:t>
            </a:r>
            <a:r>
              <a:rPr sz="1500" baseline="36857">
                <a:solidFill>
                  <a:srgbClr val="000000"/>
                </a:solidFill>
                <a:latin typeface="NCNKOT+Cambria Math"/>
                <a:cs typeface="NCNKOT+Cambria Math"/>
              </a:rPr>
              <a:t>ꢀ3ꢁ</a:t>
            </a:r>
            <a:r>
              <a:rPr sz="1500" spc="72" baseline="36857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− </a:t>
            </a:r>
            <a:r>
              <a:rPr sz="1400" spc="44">
                <a:solidFill>
                  <a:srgbClr val="000000"/>
                </a:solidFill>
                <a:latin typeface="NCNKOT+Cambria Math"/>
                <a:cs typeface="NCNKOT+Cambria Math"/>
              </a:rPr>
              <a:t>ꢃ푒</a:t>
            </a:r>
            <a:r>
              <a:rPr sz="1500" baseline="36857">
                <a:solidFill>
                  <a:srgbClr val="000000"/>
                </a:solidFill>
                <a:latin typeface="NCNKOT+Cambria Math"/>
                <a:cs typeface="NCNKOT+Cambria Math"/>
              </a:rPr>
              <a:t>ꢀ10ꢁ</a:t>
            </a:r>
            <a:r>
              <a:rPr sz="1500" spc="73" baseline="36857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+ </a:t>
            </a:r>
            <a:r>
              <a:rPr sz="1400" spc="38">
                <a:solidFill>
                  <a:srgbClr val="000000"/>
                </a:solidFill>
                <a:latin typeface="NCNKOT+Cambria Math"/>
                <a:cs typeface="NCNKOT+Cambria Math"/>
              </a:rPr>
              <a:t>ꢅ푒</a:t>
            </a:r>
            <a:r>
              <a:rPr sz="1500" baseline="36857">
                <a:solidFill>
                  <a:srgbClr val="000000"/>
                </a:solidFill>
                <a:latin typeface="NCNKOT+Cambria Math"/>
                <a:cs typeface="NCNKOT+Cambria Math"/>
              </a:rPr>
              <a:t>ꢀ3ꢁ</a:t>
            </a:r>
            <a:r>
              <a:rPr sz="1500" spc="73" baseline="36857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+ </a:t>
            </a:r>
            <a:r>
              <a:rPr sz="1400" spc="46">
                <a:solidFill>
                  <a:srgbClr val="000000"/>
                </a:solidFill>
                <a:latin typeface="NCNKOT+Cambria Math"/>
                <a:cs typeface="NCNKOT+Cambria Math"/>
              </a:rPr>
              <a:t>5푒</a:t>
            </a:r>
            <a:r>
              <a:rPr sz="1500" baseline="36857">
                <a:solidFill>
                  <a:srgbClr val="000000"/>
                </a:solidFill>
                <a:latin typeface="NCNKOT+Cambria Math"/>
                <a:cs typeface="NCNKOT+Cambria Math"/>
              </a:rPr>
              <a:t>ꢀ10ꢁ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691894" y="6030077"/>
            <a:ext cx="36543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ꢆ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2101850" y="6030077"/>
            <a:ext cx="36543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ꢆ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6658102" y="6101572"/>
            <a:ext cx="56382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(15)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1707133" y="6176381"/>
            <a:ext cx="36543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ꢂ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2016505" y="6176381"/>
            <a:ext cx="464490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ꢄꢇ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1524253" y="6312017"/>
            <a:ext cx="719948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=</a:t>
            </a:r>
            <a:r>
              <a:rPr sz="1400" spc="1165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−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2243582" y="6295720"/>
            <a:ext cx="1202139" cy="492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85">
                <a:solidFill>
                  <a:srgbClr val="000000"/>
                </a:solidFill>
                <a:latin typeface="NCNKOT+Cambria Math"/>
                <a:cs typeface="NCNKOT+Cambria Math"/>
              </a:rPr>
              <a:t>푒</a:t>
            </a:r>
            <a:r>
              <a:rPr sz="1500" baseline="36857">
                <a:solidFill>
                  <a:srgbClr val="000000"/>
                </a:solidFill>
                <a:latin typeface="NCNKOT+Cambria Math"/>
                <a:cs typeface="NCNKOT+Cambria Math"/>
              </a:rPr>
              <a:t>ꢀ3ꢁ</a:t>
            </a:r>
            <a:r>
              <a:rPr sz="1500" spc="76" baseline="36857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+ </a:t>
            </a:r>
            <a:r>
              <a:rPr sz="1400" spc="85">
                <a:solidFill>
                  <a:srgbClr val="000000"/>
                </a:solidFill>
                <a:latin typeface="NCNKOT+Cambria Math"/>
                <a:cs typeface="NCNKOT+Cambria Math"/>
              </a:rPr>
              <a:t>푒</a:t>
            </a:r>
            <a:r>
              <a:rPr sz="1500" baseline="36857">
                <a:solidFill>
                  <a:srgbClr val="000000"/>
                </a:solidFill>
                <a:latin typeface="NCNKOT+Cambria Math"/>
                <a:cs typeface="NCNKOT+Cambria Math"/>
              </a:rPr>
              <a:t>ꢀ10ꢁ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1707133" y="6431371"/>
            <a:ext cx="36543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1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ꢆ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2065273" y="6430889"/>
            <a:ext cx="365431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ꢆ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609600" y="6604492"/>
            <a:ext cx="111315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400" spc="-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Fig.1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609600" y="6802745"/>
            <a:ext cx="4157096" cy="9488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푣</a:t>
            </a:r>
            <a:r>
              <a:rPr sz="1400" spc="285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 spc="17">
                <a:solidFill>
                  <a:srgbClr val="000000"/>
                </a:solidFill>
                <a:latin typeface="NCNKOT+Cambria Math"/>
                <a:cs typeface="NCNKOT+Cambria Math"/>
              </a:rPr>
              <a:t>(푡)</a:t>
            </a:r>
            <a:r>
              <a:rPr sz="1400" spc="54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ꢄ[푖</a:t>
            </a:r>
            <a:r>
              <a:rPr sz="1400" spc="289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 spc="15">
                <a:solidFill>
                  <a:srgbClr val="000000"/>
                </a:solidFill>
                <a:latin typeface="NCNKOT+Cambria Math"/>
                <a:cs typeface="NCNKOT+Cambria Math"/>
              </a:rPr>
              <a:t>(푡)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 − 푖</a:t>
            </a:r>
            <a:r>
              <a:rPr sz="1400" spc="327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 spc="12">
                <a:solidFill>
                  <a:srgbClr val="000000"/>
                </a:solidFill>
                <a:latin typeface="NCNKOT+Cambria Math"/>
                <a:cs typeface="NCNKOT+Cambria Math"/>
              </a:rPr>
              <a:t>(푡)]</a:t>
            </a:r>
          </a:p>
          <a:p>
            <a:pPr marL="0" marR="0">
              <a:lnSpc>
                <a:spcPts val="1554"/>
              </a:lnSpc>
              <a:spcBef>
                <a:spcPts val="284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Substituting Eqs. (14)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 (15) into Eq. (16) yields</a:t>
            </a:r>
          </a:p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spc="-77">
                <a:solidFill>
                  <a:srgbClr val="000000"/>
                </a:solidFill>
                <a:latin typeface="NCNKOT+Cambria Math"/>
                <a:cs typeface="NCNKOT+Cambria Math"/>
              </a:rPr>
              <a:t>푣</a:t>
            </a:r>
            <a:r>
              <a:rPr sz="1500" spc="82" baseline="-23142">
                <a:solidFill>
                  <a:srgbClr val="000000"/>
                </a:solidFill>
                <a:latin typeface="NCNKOT+Cambria Math"/>
                <a:cs typeface="NCNKOT+Cambria Math"/>
              </a:rPr>
              <a:t>표</a:t>
            </a:r>
            <a:r>
              <a:rPr sz="1400" spc="17">
                <a:solidFill>
                  <a:srgbClr val="000000"/>
                </a:solidFill>
                <a:latin typeface="NCNKOT+Cambria Math"/>
                <a:cs typeface="NCNKOT+Cambria Math"/>
              </a:rPr>
              <a:t>(푡)</a:t>
            </a:r>
            <a:r>
              <a:rPr sz="1400" spc="54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 spc="28">
                <a:solidFill>
                  <a:srgbClr val="000000"/>
                </a:solidFill>
                <a:latin typeface="NCNKOT+Cambria Math"/>
                <a:cs typeface="NCNKOT+Cambria Math"/>
              </a:rPr>
              <a:t>ꢅ(푒</a:t>
            </a:r>
            <a:r>
              <a:rPr sz="1500" baseline="36857">
                <a:solidFill>
                  <a:srgbClr val="000000"/>
                </a:solidFill>
                <a:latin typeface="NCNKOT+Cambria Math"/>
                <a:cs typeface="NCNKOT+Cambria Math"/>
              </a:rPr>
              <a:t>ꢀ3ꢁ</a:t>
            </a:r>
            <a:r>
              <a:rPr sz="1500" spc="73" baseline="36857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− </a:t>
            </a:r>
            <a:r>
              <a:rPr sz="1400" spc="85">
                <a:solidFill>
                  <a:srgbClr val="000000"/>
                </a:solidFill>
                <a:latin typeface="NCNKOT+Cambria Math"/>
                <a:cs typeface="NCNKOT+Cambria Math"/>
              </a:rPr>
              <a:t>푒</a:t>
            </a:r>
            <a:r>
              <a:rPr sz="1500" spc="18" baseline="36857">
                <a:solidFill>
                  <a:srgbClr val="000000"/>
                </a:solidFill>
                <a:latin typeface="NCNKOT+Cambria Math"/>
                <a:cs typeface="NCNKOT+Cambria Math"/>
              </a:rPr>
              <a:t>ꢀ10ꢁ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)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6658102" y="6826996"/>
            <a:ext cx="563763" cy="909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(16)</a:t>
            </a:r>
          </a:p>
          <a:p>
            <a:pPr marL="0" marR="0">
              <a:lnSpc>
                <a:spcPts val="1554"/>
              </a:lnSpc>
              <a:spcBef>
                <a:spcPts val="1949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(17)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696468" y="6888557"/>
            <a:ext cx="264986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표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1448053" y="6888557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1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2019554" y="6888557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2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541019" y="7487021"/>
            <a:ext cx="3835527" cy="5008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Note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that </a:t>
            </a:r>
            <a:r>
              <a:rPr sz="1400" spc="-77">
                <a:solidFill>
                  <a:srgbClr val="000000"/>
                </a:solidFill>
                <a:latin typeface="NCNKOT+Cambria Math"/>
                <a:cs typeface="NCNKOT+Cambria Math"/>
              </a:rPr>
              <a:t>푣</a:t>
            </a:r>
            <a:r>
              <a:rPr sz="1500" spc="82" baseline="-20571">
                <a:solidFill>
                  <a:srgbClr val="000000"/>
                </a:solidFill>
                <a:latin typeface="NCNKOT+Cambria Math"/>
                <a:cs typeface="NCNKOT+Cambria Math"/>
              </a:rPr>
              <a:t>표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(ꢇ)</a:t>
            </a:r>
            <a:r>
              <a:rPr sz="1400" spc="70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=</a:t>
            </a:r>
            <a:r>
              <a:rPr sz="1400" spc="86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ꢇ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 as expected from</a:t>
            </a:r>
            <a:r>
              <a:rPr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Eq. (2).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541019" y="8237210"/>
            <a:ext cx="6951499" cy="475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ED008D"/>
                </a:solidFill>
                <a:latin typeface="Times New Roman"/>
                <a:cs typeface="Times New Roman"/>
              </a:rPr>
              <a:t>H.W. 10: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푡</a:t>
            </a:r>
            <a:r>
              <a:rPr sz="1400" spc="111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&gt;</a:t>
            </a:r>
            <a:r>
              <a:rPr sz="1400" spc="82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ꢇ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, obtain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푣</a:t>
            </a:r>
            <a:r>
              <a:rPr sz="1400" spc="285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(푡)</a:t>
            </a:r>
            <a:r>
              <a:rPr sz="1400" spc="37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 the circuit of </a:t>
            </a:r>
            <a:r>
              <a:rPr sz="1400">
                <a:solidFill>
                  <a:srgbClr val="0070C0"/>
                </a:solidFill>
                <a:latin typeface="Times New Roman"/>
                <a:cs typeface="Times New Roman"/>
              </a:rPr>
              <a:t>Fig.1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 (</a:t>
            </a:r>
            <a:r>
              <a:rPr sz="1400" i="1">
                <a:solidFill>
                  <a:srgbClr val="000000"/>
                </a:solidFill>
                <a:latin typeface="Times New Roman"/>
                <a:cs typeface="Times New Roman"/>
              </a:rPr>
              <a:t>Hint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: First find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푣</a:t>
            </a:r>
            <a:r>
              <a:rPr sz="1400" spc="636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푣</a:t>
            </a:r>
            <a:r>
              <a:rPr sz="1400" spc="322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.</a:t>
            </a:r>
            <a:r>
              <a:rPr sz="1400" spc="-79">
                <a:solidFill>
                  <a:srgbClr val="000000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000000"/>
                </a:solidFill>
                <a:latin typeface="NCNKOT+Cambria Math"/>
                <a:cs typeface="NCNKOT+Cambria Math"/>
              </a:rPr>
              <a:t>)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2634107" y="8323022"/>
            <a:ext cx="264986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표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5842380" y="8323022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1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6365494" y="8323022"/>
            <a:ext cx="263689" cy="338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67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CNKOT+Cambria Math"/>
                <a:cs typeface="NCNKOT+Cambria Math"/>
              </a:rPr>
              <a:t>2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541019" y="8457134"/>
            <a:ext cx="2733023" cy="4920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5"/>
              </a:lnSpc>
              <a:spcBef>
                <a:spcPct val="0"/>
              </a:spcBef>
              <a:spcAft>
                <a:spcPct val="0"/>
              </a:spcAft>
            </a:pPr>
            <a:r>
              <a:rPr sz="2100" b="1" baseline="-41045">
                <a:solidFill>
                  <a:srgbClr val="ED008D"/>
                </a:solidFill>
                <a:latin typeface="Times New Roman"/>
                <a:cs typeface="Times New Roman"/>
              </a:rPr>
              <a:t>Answer:</a:t>
            </a:r>
            <a:r>
              <a:rPr sz="2100" b="1" spc="-188" baseline="-41045">
                <a:solidFill>
                  <a:srgbClr val="ED008D"/>
                </a:solidFill>
                <a:latin typeface="Times New Roman"/>
                <a:cs typeface="Times New Roman"/>
              </a:rPr>
              <a:t> </a:t>
            </a:r>
            <a:r>
              <a:rPr sz="2100" baseline="-41045">
                <a:solidFill>
                  <a:srgbClr val="ED008D"/>
                </a:solidFill>
                <a:latin typeface="NCNKOT+Cambria Math"/>
                <a:cs typeface="NCNKOT+Cambria Math"/>
              </a:rPr>
              <a:t>ퟖ(풆</a:t>
            </a:r>
            <a:r>
              <a:rPr sz="1500" baseline="36856">
                <a:solidFill>
                  <a:srgbClr val="ED008D"/>
                </a:solidFill>
                <a:latin typeface="NCNKOT+Cambria Math"/>
                <a:cs typeface="NCNKOT+Cambria Math"/>
              </a:rPr>
              <a:t>ꢀ풕</a:t>
            </a:r>
            <a:r>
              <a:rPr sz="1500" spc="49" baseline="36856">
                <a:solidFill>
                  <a:srgbClr val="ED008D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ED008D"/>
                </a:solidFill>
                <a:latin typeface="NCNKOT+Cambria Math"/>
                <a:cs typeface="NCNKOT+Cambria Math"/>
              </a:rPr>
              <a:t>− 풆</a:t>
            </a:r>
            <a:r>
              <a:rPr sz="1500" spc="21" baseline="36856">
                <a:solidFill>
                  <a:srgbClr val="ED008D"/>
                </a:solidFill>
                <a:latin typeface="NCNKOT+Cambria Math"/>
                <a:cs typeface="NCNKOT+Cambria Math"/>
              </a:rPr>
              <a:t>ꢀퟔ풕</a:t>
            </a:r>
            <a:r>
              <a:rPr sz="1400">
                <a:solidFill>
                  <a:srgbClr val="ED008D"/>
                </a:solidFill>
                <a:latin typeface="NCNKOT+Cambria Math"/>
                <a:cs typeface="NCNKOT+Cambria Math"/>
              </a:rPr>
              <a:t>)푽,</a:t>
            </a:r>
            <a:r>
              <a:rPr sz="1400" spc="23">
                <a:solidFill>
                  <a:srgbClr val="ED008D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ED008D"/>
                </a:solidFill>
                <a:latin typeface="NCNKOT+Cambria Math"/>
                <a:cs typeface="NCNKOT+Cambria Math"/>
              </a:rPr>
              <a:t>풕</a:t>
            </a:r>
            <a:r>
              <a:rPr sz="1400" spc="79">
                <a:solidFill>
                  <a:srgbClr val="ED008D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ED008D"/>
                </a:solidFill>
                <a:latin typeface="NCNKOT+Cambria Math"/>
                <a:cs typeface="NCNKOT+Cambria Math"/>
              </a:rPr>
              <a:t>&gt;</a:t>
            </a:r>
            <a:r>
              <a:rPr sz="1400" spc="82">
                <a:solidFill>
                  <a:srgbClr val="ED008D"/>
                </a:solidFill>
                <a:latin typeface="NCNKOT+Cambria Math"/>
                <a:cs typeface="NCNKOT+Cambria Math"/>
              </a:rPr>
              <a:t> </a:t>
            </a:r>
            <a:r>
              <a:rPr sz="1400">
                <a:solidFill>
                  <a:srgbClr val="ED008D"/>
                </a:solidFill>
                <a:latin typeface="NCNKOT+Cambria Math"/>
                <a:cs typeface="NCNKOT+Cambria Math"/>
              </a:rPr>
              <a:t>ퟎ.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3711575" y="10062264"/>
            <a:ext cx="35224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38</a:t>
            </a:r>
          </a:p>
        </p:txBody>
      </p:sp>
      <p:sp>
        <p:nvSpPr>
          <p:cNvPr id="5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5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6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7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528</Paragraphs>
  <Slides>7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8">
      <vt:lpstr>Theme Office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2019-10-29T09:53:19Z</dcterms:modified>
</cp:coreProperties>
</file>